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3">
  <p:sldMasterIdLst>
    <p:sldMasterId id="2147483660" r:id="rId1"/>
    <p:sldMasterId id="2147483720" r:id="rId2"/>
  </p:sldMasterIdLst>
  <p:sldIdLst>
    <p:sldId id="256" r:id="rId3"/>
    <p:sldId id="271" r:id="rId4"/>
    <p:sldId id="257" r:id="rId5"/>
    <p:sldId id="258" r:id="rId6"/>
    <p:sldId id="259" r:id="rId7"/>
    <p:sldId id="263" r:id="rId8"/>
    <p:sldId id="260" r:id="rId9"/>
    <p:sldId id="261" r:id="rId10"/>
    <p:sldId id="262" r:id="rId11"/>
    <p:sldId id="264" r:id="rId12"/>
    <p:sldId id="266" r:id="rId13"/>
    <p:sldId id="267" r:id="rId14"/>
    <p:sldId id="268" r:id="rId15"/>
    <p:sldId id="269" r:id="rId16"/>
    <p:sldId id="270" r:id="rId17"/>
    <p:sldId id="273" r:id="rId18"/>
    <p:sldId id="272" r:id="rId19"/>
    <p:sldId id="274" r:id="rId20"/>
    <p:sldId id="276" r:id="rId21"/>
    <p:sldId id="277" r:id="rId22"/>
    <p:sldId id="278" r:id="rId23"/>
    <p:sldId id="279" r:id="rId24"/>
    <p:sldId id="280" r:id="rId25"/>
    <p:sldId id="281" r:id="rId26"/>
    <p:sldId id="282" r:id="rId27"/>
    <p:sldId id="283" r:id="rId28"/>
    <p:sldId id="284" r:id="rId29"/>
    <p:sldId id="286" r:id="rId3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1464" y="-102"/>
      </p:cViewPr>
      <p:guideLst>
        <p:guide orient="horz" pos="2160"/>
        <p:guide pos="2880"/>
      </p:guideLst>
    </p:cSldViewPr>
  </p:slideViewPr>
  <p:notesTextViewPr>
    <p:cViewPr>
      <p:scale>
        <a:sx n="100" d="100"/>
        <a:sy n="100" d="100"/>
      </p:scale>
      <p:origin x="0" y="0"/>
    </p:cViewPr>
  </p:notesTextViewPr>
  <p:gridSpacing cx="737371525" cy="73737152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3902075"/>
            <a:ext cx="3400425" cy="2949575"/>
            <a:chOff x="0" y="2458"/>
            <a:chExt cx="2142" cy="1858"/>
          </a:xfrm>
        </p:grpSpPr>
        <p:sp>
          <p:nvSpPr>
            <p:cNvPr id="6246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ar-SA"/>
            </a:p>
          </p:txBody>
        </p:sp>
        <p:sp>
          <p:nvSpPr>
            <p:cNvPr id="6246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endParaRPr lang="ar-SA"/>
            </a:p>
          </p:txBody>
        </p:sp>
        <p:sp>
          <p:nvSpPr>
            <p:cNvPr id="6246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ar-SA"/>
            </a:p>
          </p:txBody>
        </p:sp>
        <p:sp>
          <p:nvSpPr>
            <p:cNvPr id="6247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ar-SA"/>
            </a:p>
          </p:txBody>
        </p:sp>
        <p:sp>
          <p:nvSpPr>
            <p:cNvPr id="62471"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ar-SA"/>
            </a:p>
          </p:txBody>
        </p:sp>
        <p:sp>
          <p:nvSpPr>
            <p:cNvPr id="62472"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endParaRPr lang="ar-SA"/>
            </a:p>
          </p:txBody>
        </p:sp>
        <p:sp>
          <p:nvSpPr>
            <p:cNvPr id="62473"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ar-SA"/>
            </a:p>
          </p:txBody>
        </p:sp>
      </p:grpSp>
      <p:sp>
        <p:nvSpPr>
          <p:cNvPr id="62474" name="Rectangle 10"/>
          <p:cNvSpPr>
            <a:spLocks noGrp="1" noChangeArrowheads="1"/>
          </p:cNvSpPr>
          <p:nvPr>
            <p:ph type="ctrTitle" sz="quarter"/>
          </p:nvPr>
        </p:nvSpPr>
        <p:spPr>
          <a:xfrm>
            <a:off x="685800" y="1873250"/>
            <a:ext cx="7772400" cy="1555750"/>
          </a:xfrm>
        </p:spPr>
        <p:txBody>
          <a:bodyPr/>
          <a:lstStyle>
            <a:lvl1pPr>
              <a:defRPr sz="4800"/>
            </a:lvl1pPr>
          </a:lstStyle>
          <a:p>
            <a:r>
              <a:rPr lang="en-US"/>
              <a:t>Click to edit Master title style</a:t>
            </a:r>
          </a:p>
        </p:txBody>
      </p:sp>
      <p:sp>
        <p:nvSpPr>
          <p:cNvPr id="62475"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62476" name="Rectangle 12"/>
          <p:cNvSpPr>
            <a:spLocks noGrp="1" noChangeArrowheads="1"/>
          </p:cNvSpPr>
          <p:nvPr>
            <p:ph type="dt" sz="quarter" idx="2"/>
          </p:nvPr>
        </p:nvSpPr>
        <p:spPr/>
        <p:txBody>
          <a:bodyPr/>
          <a:lstStyle>
            <a:lvl1pPr>
              <a:defRPr/>
            </a:lvl1pPr>
          </a:lstStyle>
          <a:p>
            <a:endParaRPr lang="en-US"/>
          </a:p>
        </p:txBody>
      </p:sp>
      <p:sp>
        <p:nvSpPr>
          <p:cNvPr id="62477" name="Rectangle 13"/>
          <p:cNvSpPr>
            <a:spLocks noGrp="1" noChangeArrowheads="1"/>
          </p:cNvSpPr>
          <p:nvPr>
            <p:ph type="ftr" sz="quarter" idx="3"/>
          </p:nvPr>
        </p:nvSpPr>
        <p:spPr/>
        <p:txBody>
          <a:bodyPr/>
          <a:lstStyle>
            <a:lvl1pPr>
              <a:defRPr/>
            </a:lvl1pPr>
          </a:lstStyle>
          <a:p>
            <a:endParaRPr lang="en-US"/>
          </a:p>
        </p:txBody>
      </p:sp>
      <p:sp>
        <p:nvSpPr>
          <p:cNvPr id="62478" name="Rectangle 14"/>
          <p:cNvSpPr>
            <a:spLocks noGrp="1" noChangeArrowheads="1"/>
          </p:cNvSpPr>
          <p:nvPr>
            <p:ph type="sldNum" sz="quarter" idx="4"/>
          </p:nvPr>
        </p:nvSpPr>
        <p:spPr/>
        <p:txBody>
          <a:bodyPr/>
          <a:lstStyle>
            <a:lvl1pPr>
              <a:defRPr/>
            </a:lvl1pPr>
          </a:lstStyle>
          <a:p>
            <a:fld id="{ECAA9174-6920-46F2-9387-1FC08ED0117F}"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31E905-378A-4344-B36C-1172EF35B81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E935225-4499-4376-A9A4-F1175DC97F3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CFAF7A9D-1D86-4555-8036-C871E681B002}" type="datetimeFigureOut">
              <a:rPr lang="ar-SA" smtClean="0"/>
              <a:pPr/>
              <a:t>2/12/1437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41DD34C-3161-4482-A982-B13A435CB9A7}" type="slidenum">
              <a:rPr lang="ar-SA" smtClean="0"/>
              <a:pPr/>
              <a:t>‹#›</a:t>
            </a:fld>
            <a:endParaRPr lang="ar-S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CFAF7A9D-1D86-4555-8036-C871E681B002}" type="datetimeFigureOut">
              <a:rPr lang="ar-SA" smtClean="0"/>
              <a:pPr/>
              <a:t>2/12/1437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41DD34C-3161-4482-A982-B13A435CB9A7}" type="slidenum">
              <a:rPr lang="ar-SA" smtClean="0"/>
              <a:pPr/>
              <a:t>‹#›</a:t>
            </a:fld>
            <a:endParaRPr lang="ar-S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AF7A9D-1D86-4555-8036-C871E681B002}" type="datetimeFigureOut">
              <a:rPr lang="ar-SA" smtClean="0"/>
              <a:pPr/>
              <a:t>2/12/1437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41DD34C-3161-4482-A982-B13A435CB9A7}" type="slidenum">
              <a:rPr lang="ar-SA" smtClean="0"/>
              <a:pPr/>
              <a:t>‹#›</a:t>
            </a:fld>
            <a:endParaRPr lang="ar-S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CFAF7A9D-1D86-4555-8036-C871E681B002}" type="datetimeFigureOut">
              <a:rPr lang="ar-SA" smtClean="0"/>
              <a:pPr/>
              <a:t>2/12/1437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41DD34C-3161-4482-A982-B13A435CB9A7}" type="slidenum">
              <a:rPr lang="ar-SA" smtClean="0"/>
              <a:pPr/>
              <a:t>‹#›</a:t>
            </a:fld>
            <a:endParaRPr lang="ar-S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CFAF7A9D-1D86-4555-8036-C871E681B002}" type="datetimeFigureOut">
              <a:rPr lang="ar-SA" smtClean="0"/>
              <a:pPr/>
              <a:t>2/12/1437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41DD34C-3161-4482-A982-B13A435CB9A7}" type="slidenum">
              <a:rPr lang="ar-SA" smtClean="0"/>
              <a:pPr/>
              <a:t>‹#›</a:t>
            </a:fld>
            <a:endParaRPr lang="ar-S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CFAF7A9D-1D86-4555-8036-C871E681B002}" type="datetimeFigureOut">
              <a:rPr lang="ar-SA" smtClean="0"/>
              <a:pPr/>
              <a:t>2/12/1437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41DD34C-3161-4482-A982-B13A435CB9A7}" type="slidenum">
              <a:rPr lang="ar-SA" smtClean="0"/>
              <a:pPr/>
              <a:t>‹#›</a:t>
            </a:fld>
            <a:endParaRPr lang="ar-S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F7A9D-1D86-4555-8036-C871E681B002}" type="datetimeFigureOut">
              <a:rPr lang="ar-SA" smtClean="0"/>
              <a:pPr/>
              <a:t>2/12/1437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41DD34C-3161-4482-A982-B13A435CB9A7}" type="slidenum">
              <a:rPr lang="ar-SA" smtClean="0"/>
              <a:pPr/>
              <a:t>‹#›</a:t>
            </a:fld>
            <a:endParaRPr lang="ar-S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F7A9D-1D86-4555-8036-C871E681B002}" type="datetimeFigureOut">
              <a:rPr lang="ar-SA" smtClean="0"/>
              <a:pPr/>
              <a:t>2/12/1437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41DD34C-3161-4482-A982-B13A435CB9A7}"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71CA23-4900-4C15-A6FA-BD9D44453C32}"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F7A9D-1D86-4555-8036-C871E681B002}" type="datetimeFigureOut">
              <a:rPr lang="ar-SA" smtClean="0"/>
              <a:pPr/>
              <a:t>2/12/1437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41DD34C-3161-4482-A982-B13A435CB9A7}" type="slidenum">
              <a:rPr lang="ar-SA" smtClean="0"/>
              <a:pPr/>
              <a:t>‹#›</a:t>
            </a:fld>
            <a:endParaRPr lang="ar-S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CFAF7A9D-1D86-4555-8036-C871E681B002}" type="datetimeFigureOut">
              <a:rPr lang="ar-SA" smtClean="0"/>
              <a:pPr/>
              <a:t>2/12/1437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41DD34C-3161-4482-A982-B13A435CB9A7}" type="slidenum">
              <a:rPr lang="ar-SA" smtClean="0"/>
              <a:pPr/>
              <a:t>‹#›</a:t>
            </a:fld>
            <a:endParaRPr lang="ar-S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CFAF7A9D-1D86-4555-8036-C871E681B002}" type="datetimeFigureOut">
              <a:rPr lang="ar-SA" smtClean="0"/>
              <a:pPr/>
              <a:t>2/12/1437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41DD34C-3161-4482-A982-B13A435CB9A7}"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92E855D-0362-411D-9723-5BDCD25C30E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F18EE85-FABE-4158-B46E-AF066916FBB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806DF92-1A15-4E5F-9D52-C4896080EC4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00601FB-6C37-4F66-82F5-12C951346C3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137DF7A-C475-4403-8820-248F6F89868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1C8F1D7-9F29-40EF-9525-34078E9130B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4C1820E-13EB-4C10-A9BD-29BEBFC72A6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3902075"/>
            <a:ext cx="3400425" cy="2949575"/>
            <a:chOff x="0" y="2458"/>
            <a:chExt cx="2142" cy="1858"/>
          </a:xfrm>
        </p:grpSpPr>
        <p:sp>
          <p:nvSpPr>
            <p:cNvPr id="61443"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ar-SA"/>
            </a:p>
          </p:txBody>
        </p:sp>
        <p:sp>
          <p:nvSpPr>
            <p:cNvPr id="61444"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endParaRPr lang="ar-SA"/>
            </a:p>
          </p:txBody>
        </p:sp>
        <p:sp>
          <p:nvSpPr>
            <p:cNvPr id="61445"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ar-SA"/>
            </a:p>
          </p:txBody>
        </p:sp>
        <p:sp>
          <p:nvSpPr>
            <p:cNvPr id="61446"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ar-SA"/>
            </a:p>
          </p:txBody>
        </p:sp>
        <p:sp>
          <p:nvSpPr>
            <p:cNvPr id="61447"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ar-SA"/>
            </a:p>
          </p:txBody>
        </p:sp>
        <p:sp>
          <p:nvSpPr>
            <p:cNvPr id="61448"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endParaRPr lang="ar-SA"/>
            </a:p>
          </p:txBody>
        </p:sp>
        <p:sp>
          <p:nvSpPr>
            <p:cNvPr id="61449"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ar-SA"/>
            </a:p>
          </p:txBody>
        </p:sp>
      </p:grpSp>
      <p:sp>
        <p:nvSpPr>
          <p:cNvPr id="61450"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61451"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52"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defRPr>
            </a:lvl1pPr>
          </a:lstStyle>
          <a:p>
            <a:endParaRPr lang="en-US"/>
          </a:p>
        </p:txBody>
      </p:sp>
      <p:sp>
        <p:nvSpPr>
          <p:cNvPr id="61453"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defRPr>
            </a:lvl1pPr>
          </a:lstStyle>
          <a:p>
            <a:endParaRPr lang="en-US"/>
          </a:p>
        </p:txBody>
      </p:sp>
      <p:sp>
        <p:nvSpPr>
          <p:cNvPr id="61454"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10199"/>
                  </a:outerShdw>
                </a:effectLst>
              </a:defRPr>
            </a:lvl1pPr>
          </a:lstStyle>
          <a:p>
            <a:fld id="{D4A3AB62-8561-4683-ABE7-33F5EF9D63E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pitchFamily="34"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pitchFamily="34"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pitchFamily="34"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itchFamily="34" charset="0"/>
        </a:defRPr>
      </a:lvl9pPr>
    </p:titleStyle>
    <p:bodyStyle>
      <a:lvl1pPr marL="342900" indent="-342900" algn="l" rtl="0" fontAlgn="base">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fontAlgn="base">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fontAlgn="base">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4A3AB62-8561-4683-ABE7-33F5EF9D63E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8375" y="1266825"/>
            <a:ext cx="7207249" cy="1470025"/>
          </a:xfrm>
        </p:spPr>
        <p:txBody>
          <a:bodyPr>
            <a:noAutofit/>
          </a:bodyPr>
          <a:lstStyle/>
          <a:p>
            <a:pPr>
              <a:lnSpc>
                <a:spcPct val="200000"/>
              </a:lnSpc>
            </a:pPr>
            <a:r>
              <a:rPr lang="en-US" b="1" dirty="0" smtClean="0">
                <a:solidFill>
                  <a:srgbClr val="FF0000"/>
                </a:solidFill>
                <a:effectLst>
                  <a:reflection blurRad="6350" stA="60000" endA="900" endPos="58000" dir="5400000" sy="-100000" algn="bl" rotWithShape="0"/>
                </a:effectLst>
                <a:latin typeface="Times New Roman"/>
                <a:ea typeface="Times New Roman"/>
              </a:rPr>
              <a:t>Gram-Negative Rods Related to  Respiratory Tract</a:t>
            </a:r>
            <a:endParaRPr lang="ar-SA" dirty="0">
              <a:solidFill>
                <a:srgbClr val="FF0000"/>
              </a:solidFill>
              <a:effectLst>
                <a:reflection blurRad="6350" stA="60000" endA="900" endPos="58000" dir="5400000" sy="-100000" algn="bl" rotWithShape="0"/>
              </a:effectLst>
            </a:endParaRPr>
          </a:p>
        </p:txBody>
      </p:sp>
      <p:sp>
        <p:nvSpPr>
          <p:cNvPr id="3" name="Subtitle 2"/>
          <p:cNvSpPr>
            <a:spLocks noGrp="1"/>
          </p:cNvSpPr>
          <p:nvPr>
            <p:ph type="subTitle" idx="1"/>
          </p:nvPr>
        </p:nvSpPr>
        <p:spPr>
          <a:xfrm>
            <a:off x="1371600" y="4870450"/>
            <a:ext cx="6400800" cy="768349"/>
          </a:xfrm>
        </p:spPr>
        <p:txBody>
          <a:bodyPr>
            <a:normAutofit fontScale="62500" lnSpcReduction="20000"/>
          </a:bodyPr>
          <a:lstStyle/>
          <a:p>
            <a:pPr rtl="0"/>
            <a:r>
              <a:rPr lang="en-US" sz="3600" b="1" dirty="0" smtClean="0">
                <a:ln>
                  <a:solidFill>
                    <a:srgbClr val="00B050"/>
                  </a:solidFill>
                </a:ln>
                <a:solidFill>
                  <a:srgbClr val="7030A0"/>
                </a:solidFill>
                <a:latin typeface="Times New Roman" pitchFamily="18" charset="0"/>
                <a:cs typeface="Times New Roman" pitchFamily="18" charset="0"/>
              </a:rPr>
              <a:t>By:</a:t>
            </a:r>
          </a:p>
          <a:p>
            <a:pPr rtl="0"/>
            <a:r>
              <a:rPr lang="en-US" sz="3600" b="1" dirty="0" smtClean="0">
                <a:ln>
                  <a:solidFill>
                    <a:srgbClr val="00B050"/>
                  </a:solidFill>
                </a:ln>
                <a:solidFill>
                  <a:srgbClr val="7030A0"/>
                </a:solidFill>
                <a:latin typeface="Times New Roman" pitchFamily="18" charset="0"/>
                <a:cs typeface="Times New Roman" pitchFamily="18" charset="0"/>
              </a:rPr>
              <a:t>Lecturer Dr. </a:t>
            </a:r>
            <a:r>
              <a:rPr lang="en-US" sz="3600" b="1" dirty="0" err="1" smtClean="0">
                <a:ln>
                  <a:solidFill>
                    <a:srgbClr val="00B050"/>
                  </a:solidFill>
                </a:ln>
                <a:solidFill>
                  <a:srgbClr val="7030A0"/>
                </a:solidFill>
                <a:latin typeface="Times New Roman" pitchFamily="18" charset="0"/>
                <a:cs typeface="Times New Roman" pitchFamily="18" charset="0"/>
              </a:rPr>
              <a:t>Thanaa</a:t>
            </a:r>
            <a:r>
              <a:rPr lang="en-US" sz="3600" b="1" dirty="0" smtClean="0">
                <a:ln>
                  <a:solidFill>
                    <a:srgbClr val="00B050"/>
                  </a:solidFill>
                </a:ln>
                <a:solidFill>
                  <a:srgbClr val="7030A0"/>
                </a:solidFill>
                <a:latin typeface="Times New Roman" pitchFamily="18" charset="0"/>
                <a:cs typeface="Times New Roman" pitchFamily="18" charset="0"/>
              </a:rPr>
              <a:t> </a:t>
            </a:r>
            <a:r>
              <a:rPr lang="en-US" sz="3600" b="1" dirty="0" err="1" smtClean="0">
                <a:ln>
                  <a:solidFill>
                    <a:srgbClr val="00B050"/>
                  </a:solidFill>
                </a:ln>
                <a:solidFill>
                  <a:srgbClr val="7030A0"/>
                </a:solidFill>
                <a:latin typeface="Times New Roman" pitchFamily="18" charset="0"/>
                <a:cs typeface="Times New Roman" pitchFamily="18" charset="0"/>
              </a:rPr>
              <a:t>Rasheed</a:t>
            </a:r>
            <a:endParaRPr lang="ar-SA" sz="3600" b="1" dirty="0">
              <a:ln>
                <a:solidFill>
                  <a:srgbClr val="00B050"/>
                </a:solidFill>
              </a:ln>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1"/>
            <a:ext cx="8191500" cy="7032625"/>
          </a:xfrm>
        </p:spPr>
        <p:txBody>
          <a:bodyPr>
            <a:noAutofit/>
          </a:bodyPr>
          <a:lstStyle/>
          <a:p>
            <a:pPr algn="l" rtl="0"/>
            <a:endParaRPr lang="en-US" sz="2800" b="1" u="sng" dirty="0" smtClean="0">
              <a:ln>
                <a:solidFill>
                  <a:schemeClr val="tx2">
                    <a:lumMod val="60000"/>
                    <a:lumOff val="40000"/>
                  </a:schemeClr>
                </a:solidFill>
              </a:ln>
              <a:solidFill>
                <a:srgbClr val="FFC000"/>
              </a:solidFill>
              <a:latin typeface="Times New Roman" pitchFamily="18" charset="0"/>
              <a:cs typeface="Times New Roman" pitchFamily="18" charset="0"/>
            </a:endParaRPr>
          </a:p>
          <a:p>
            <a:pPr algn="l" rtl="0"/>
            <a:r>
              <a:rPr lang="en-US" sz="2800" b="1" u="sng" dirty="0" smtClean="0">
                <a:ln>
                  <a:solidFill>
                    <a:schemeClr val="tx2">
                      <a:lumMod val="60000"/>
                      <a:lumOff val="40000"/>
                    </a:schemeClr>
                  </a:solidFill>
                </a:ln>
                <a:solidFill>
                  <a:srgbClr val="FFFF00"/>
                </a:solidFill>
                <a:effectLst>
                  <a:glow rad="228600">
                    <a:schemeClr val="accent2">
                      <a:satMod val="175000"/>
                      <a:alpha val="40000"/>
                    </a:schemeClr>
                  </a:glow>
                </a:effectLst>
                <a:latin typeface="Times New Roman" pitchFamily="18" charset="0"/>
                <a:cs typeface="Times New Roman" pitchFamily="18" charset="0"/>
              </a:rPr>
              <a:t>Laboratory Diagnosis</a:t>
            </a:r>
          </a:p>
          <a:p>
            <a:pPr algn="l" rtl="0">
              <a:buNone/>
            </a:pPr>
            <a:endParaRPr lang="en-US" sz="2800" dirty="0">
              <a:ln>
                <a:solidFill>
                  <a:schemeClr val="tx2">
                    <a:lumMod val="60000"/>
                    <a:lumOff val="40000"/>
                  </a:schemeClr>
                </a:solidFill>
              </a:ln>
              <a:solidFill>
                <a:srgbClr val="FFFF00"/>
              </a:solidFill>
              <a:effectLst>
                <a:glow rad="228600">
                  <a:schemeClr val="accent2">
                    <a:satMod val="175000"/>
                    <a:alpha val="40000"/>
                  </a:schemeClr>
                </a:glow>
              </a:effectLst>
              <a:latin typeface="Times New Roman" pitchFamily="18" charset="0"/>
              <a:cs typeface="Times New Roman" pitchFamily="18" charset="0"/>
            </a:endParaRPr>
          </a:p>
          <a:p>
            <a:pPr algn="just" rtl="0">
              <a:buFont typeface="+mj-lt"/>
              <a:buAutoNum type="arabicPeriod"/>
            </a:pPr>
            <a:r>
              <a:rPr lang="en-US" sz="2400" b="1" dirty="0">
                <a:latin typeface="Times New Roman" pitchFamily="18" charset="0"/>
                <a:cs typeface="Times New Roman" pitchFamily="18" charset="0"/>
              </a:rPr>
              <a:t>Isolation of</a:t>
            </a:r>
            <a:r>
              <a:rPr lang="en-US" sz="2400" b="1" i="1" dirty="0">
                <a:latin typeface="Times New Roman" pitchFamily="18" charset="0"/>
                <a:cs typeface="Times New Roman" pitchFamily="18" charset="0"/>
              </a:rPr>
              <a:t> H. </a:t>
            </a:r>
            <a:r>
              <a:rPr lang="en-US" sz="2400" b="1" i="1" dirty="0" err="1">
                <a:latin typeface="Times New Roman" pitchFamily="18" charset="0"/>
                <a:cs typeface="Times New Roman" pitchFamily="18" charset="0"/>
              </a:rPr>
              <a:t>influenzae</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on chocolate agar </a:t>
            </a:r>
            <a:r>
              <a:rPr lang="en-US" sz="2400" b="1" dirty="0">
                <a:latin typeface="Times New Roman" pitchFamily="18" charset="0"/>
                <a:cs typeface="Times New Roman" pitchFamily="18" charset="0"/>
              </a:rPr>
              <a:t>enriched with two growth factors required for bacterial respiration, for adequate energy production namely, factor X </a:t>
            </a:r>
            <a:r>
              <a:rPr lang="en-US" sz="2400" b="1" dirty="0" smtClean="0">
                <a:latin typeface="Times New Roman" pitchFamily="18" charset="0"/>
                <a:cs typeface="Times New Roman" pitchFamily="18" charset="0"/>
              </a:rPr>
              <a:t>(</a:t>
            </a:r>
            <a:r>
              <a:rPr lang="en-US" sz="2400" b="1" dirty="0">
                <a:latin typeface="Times New Roman" pitchFamily="18" charset="0"/>
                <a:cs typeface="Times New Roman" pitchFamily="18" charset="0"/>
              </a:rPr>
              <a:t>a </a:t>
            </a:r>
            <a:r>
              <a:rPr lang="en-US" sz="2400" b="1" dirty="0" err="1">
                <a:latin typeface="Times New Roman" pitchFamily="18" charset="0"/>
                <a:cs typeface="Times New Roman" pitchFamily="18" charset="0"/>
              </a:rPr>
              <a:t>heme</a:t>
            </a:r>
            <a:r>
              <a:rPr lang="en-US" sz="2400" b="1" dirty="0">
                <a:latin typeface="Times New Roman" pitchFamily="18" charset="0"/>
                <a:cs typeface="Times New Roman" pitchFamily="18" charset="0"/>
              </a:rPr>
              <a:t> compound) and factor V </a:t>
            </a:r>
            <a:r>
              <a:rPr lang="en-US" sz="2400" b="1" dirty="0" smtClean="0">
                <a:latin typeface="Times New Roman" pitchFamily="18" charset="0"/>
                <a:cs typeface="Times New Roman" pitchFamily="18" charset="0"/>
              </a:rPr>
              <a:t>(</a:t>
            </a:r>
            <a:r>
              <a:rPr lang="en-US" sz="2400" b="1" dirty="0">
                <a:latin typeface="Times New Roman" pitchFamily="18" charset="0"/>
                <a:cs typeface="Times New Roman" pitchFamily="18" charset="0"/>
              </a:rPr>
              <a:t>NAD</a:t>
            </a:r>
            <a:r>
              <a:rPr lang="en-US" sz="2400" b="1" dirty="0" smtClean="0">
                <a:latin typeface="Times New Roman" pitchFamily="18" charset="0"/>
                <a:cs typeface="Times New Roman" pitchFamily="18" charset="0"/>
              </a:rPr>
              <a:t>).</a:t>
            </a:r>
            <a:endParaRPr lang="en-US" sz="2400" b="1" dirty="0">
              <a:latin typeface="Times New Roman" pitchFamily="18" charset="0"/>
              <a:ea typeface="Calibri"/>
              <a:cs typeface="Times New Roman" pitchFamily="18" charset="0"/>
            </a:endParaRPr>
          </a:p>
          <a:p>
            <a:pPr algn="just" rtl="0">
              <a:spcAft>
                <a:spcPts val="1000"/>
              </a:spcAft>
              <a:buFont typeface="+mj-lt"/>
              <a:buAutoNum type="arabicPeriod"/>
            </a:pPr>
            <a:r>
              <a:rPr lang="en-US" sz="2400" b="1" dirty="0" smtClean="0">
                <a:latin typeface="Times New Roman" pitchFamily="18" charset="0"/>
                <a:ea typeface="Times New Roman"/>
                <a:cs typeface="Times New Roman" pitchFamily="18" charset="0"/>
              </a:rPr>
              <a:t>Other species such as </a:t>
            </a:r>
            <a:r>
              <a:rPr lang="en-US" sz="2400" b="1" i="1" dirty="0" err="1" smtClean="0">
                <a:latin typeface="Times New Roman" pitchFamily="18" charset="0"/>
                <a:ea typeface="Times New Roman"/>
                <a:cs typeface="Times New Roman" pitchFamily="18" charset="0"/>
              </a:rPr>
              <a:t>Haemophilus</a:t>
            </a:r>
            <a:r>
              <a:rPr lang="en-US" sz="2400" b="1" i="1" dirty="0" smtClean="0">
                <a:latin typeface="Times New Roman" pitchFamily="18" charset="0"/>
                <a:ea typeface="Times New Roman"/>
                <a:cs typeface="Times New Roman" pitchFamily="18" charset="0"/>
              </a:rPr>
              <a:t> </a:t>
            </a:r>
            <a:r>
              <a:rPr lang="en-US" sz="2400" b="1" i="1" dirty="0" err="1" smtClean="0">
                <a:latin typeface="Times New Roman" pitchFamily="18" charset="0"/>
                <a:ea typeface="Times New Roman"/>
                <a:cs typeface="Times New Roman" pitchFamily="18" charset="0"/>
              </a:rPr>
              <a:t>parainfluenzae</a:t>
            </a:r>
            <a:r>
              <a:rPr lang="en-US" sz="2400" b="1" i="1" dirty="0" smtClean="0">
                <a:latin typeface="Times New Roman" pitchFamily="18" charset="0"/>
                <a:ea typeface="Times New Roman"/>
                <a:cs typeface="Times New Roman" pitchFamily="18" charset="0"/>
              </a:rPr>
              <a:t>,</a:t>
            </a:r>
            <a:r>
              <a:rPr lang="en-US" sz="2400" b="1" dirty="0" smtClean="0">
                <a:latin typeface="Times New Roman" pitchFamily="18" charset="0"/>
                <a:ea typeface="Times New Roman"/>
                <a:cs typeface="Times New Roman" pitchFamily="18" charset="0"/>
              </a:rPr>
              <a:t> do not require both factors. </a:t>
            </a:r>
          </a:p>
          <a:p>
            <a:pPr algn="just" rtl="0">
              <a:spcAft>
                <a:spcPts val="1000"/>
              </a:spcAft>
              <a:buFont typeface="+mj-lt"/>
              <a:buAutoNum type="arabicPeriod"/>
            </a:pPr>
            <a:r>
              <a:rPr lang="en-US" sz="2400" b="1" dirty="0" smtClean="0">
                <a:latin typeface="Times New Roman" pitchFamily="18" charset="0"/>
                <a:ea typeface="Times New Roman"/>
                <a:cs typeface="Times New Roman" pitchFamily="18" charset="0"/>
              </a:rPr>
              <a:t>Biochemical tests </a:t>
            </a:r>
          </a:p>
          <a:p>
            <a:pPr algn="just" rtl="0">
              <a:spcAft>
                <a:spcPts val="1000"/>
              </a:spcAft>
              <a:buFont typeface="+mj-lt"/>
              <a:buAutoNum type="arabicPeriod"/>
            </a:pPr>
            <a:r>
              <a:rPr lang="en-US" sz="2400" b="1" dirty="0">
                <a:latin typeface="Times New Roman" pitchFamily="18" charset="0"/>
                <a:ea typeface="Times New Roman"/>
                <a:cs typeface="Times New Roman" pitchFamily="18" charset="0"/>
              </a:rPr>
              <a:t>T</a:t>
            </a:r>
            <a:r>
              <a:rPr lang="en-US" sz="2400" b="1" dirty="0" smtClean="0">
                <a:latin typeface="Times New Roman" pitchFamily="18" charset="0"/>
                <a:ea typeface="Times New Roman"/>
                <a:cs typeface="Times New Roman" pitchFamily="18" charset="0"/>
              </a:rPr>
              <a:t>he capsular swelling (</a:t>
            </a:r>
            <a:r>
              <a:rPr lang="en-US" sz="2400" b="1" dirty="0" err="1" smtClean="0">
                <a:latin typeface="Times New Roman" pitchFamily="18" charset="0"/>
                <a:ea typeface="Times New Roman"/>
                <a:cs typeface="Times New Roman" pitchFamily="18" charset="0"/>
              </a:rPr>
              <a:t>quellung</a:t>
            </a:r>
            <a:r>
              <a:rPr lang="en-US" sz="2400" b="1" dirty="0" smtClean="0">
                <a:latin typeface="Times New Roman" pitchFamily="18" charset="0"/>
                <a:ea typeface="Times New Roman"/>
                <a:cs typeface="Times New Roman" pitchFamily="18" charset="0"/>
              </a:rPr>
              <a:t>) reaction. </a:t>
            </a:r>
          </a:p>
          <a:p>
            <a:pPr algn="just" rtl="0">
              <a:spcAft>
                <a:spcPts val="1000"/>
              </a:spcAft>
              <a:buFont typeface="+mj-lt"/>
              <a:buAutoNum type="arabicPeriod"/>
            </a:pPr>
            <a:r>
              <a:rPr lang="en-US" sz="2400" b="1" dirty="0" smtClean="0">
                <a:latin typeface="Times New Roman" pitchFamily="18" charset="0"/>
                <a:ea typeface="Times New Roman"/>
                <a:cs typeface="Times New Roman" pitchFamily="18" charset="0"/>
              </a:rPr>
              <a:t>Fluorescent-antibody staining (encapsulated) and </a:t>
            </a:r>
            <a:r>
              <a:rPr lang="en-US" sz="2400" b="1" dirty="0" err="1" smtClean="0">
                <a:latin typeface="Times New Roman" pitchFamily="18" charset="0"/>
                <a:ea typeface="Times New Roman"/>
                <a:cs typeface="Times New Roman" pitchFamily="18" charset="0"/>
              </a:rPr>
              <a:t>counterimmunoelectrophoresis</a:t>
            </a:r>
            <a:r>
              <a:rPr lang="en-US" sz="2400" b="1" dirty="0" smtClean="0">
                <a:latin typeface="Times New Roman" pitchFamily="18" charset="0"/>
                <a:ea typeface="Times New Roman"/>
                <a:cs typeface="Times New Roman" pitchFamily="18" charset="0"/>
              </a:rPr>
              <a:t> or latex agglutination tests, which detect the capsular polysaccharide.</a:t>
            </a:r>
            <a:endParaRPr lang="en-US" sz="2400" b="1" dirty="0" smtClean="0">
              <a:latin typeface="Times New Roman" pitchFamily="18" charset="0"/>
              <a:ea typeface="Calibri"/>
              <a:cs typeface="Times New Roman" pitchFamily="18" charset="0"/>
            </a:endParaRPr>
          </a:p>
          <a:p>
            <a:pPr algn="just" rtl="0">
              <a:lnSpc>
                <a:spcPct val="150000"/>
              </a:lnSpc>
              <a:spcAft>
                <a:spcPts val="1000"/>
              </a:spcAft>
              <a:buFont typeface="+mj-lt"/>
              <a:buAutoNum type="arabicPeriod"/>
            </a:pPr>
            <a:endParaRPr lang="en-US" sz="2000" b="1" dirty="0" smtClean="0">
              <a:latin typeface="Times New Roman" pitchFamily="18" charset="0"/>
              <a:ea typeface="Calibri"/>
              <a:cs typeface="Times New Roman" pitchFamily="18" charset="0"/>
            </a:endParaRPr>
          </a:p>
          <a:p>
            <a:pPr lvl="0" algn="just" rtl="0">
              <a:lnSpc>
                <a:spcPct val="150000"/>
              </a:lnSpc>
              <a:spcAft>
                <a:spcPts val="1000"/>
              </a:spcAft>
              <a:buFont typeface="+mj-lt"/>
              <a:buAutoNum type="arabicPeriod"/>
            </a:pPr>
            <a:endParaRPr lang="en-US" sz="1600" b="1" dirty="0">
              <a:latin typeface="Times New Roman" pitchFamily="18" charset="0"/>
              <a:ea typeface="Calibri"/>
              <a:cs typeface="Times New Roman" pitchFamily="18" charset="0"/>
            </a:endParaRPr>
          </a:p>
          <a:p>
            <a:pPr algn="l" rtl="0"/>
            <a:endParaRPr lang="ar-SA" sz="1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70000" lnSpcReduction="20000"/>
          </a:bodyPr>
          <a:lstStyle/>
          <a:p>
            <a:pPr algn="just" rtl="0">
              <a:lnSpc>
                <a:spcPct val="120000"/>
              </a:lnSpc>
              <a:buNone/>
            </a:pPr>
            <a:r>
              <a:rPr lang="en-US" sz="4600" b="1" u="sng" dirty="0">
                <a:solidFill>
                  <a:srgbClr val="FFFF00"/>
                </a:solidFill>
                <a:latin typeface="Times New Roman" pitchFamily="18" charset="0"/>
                <a:cs typeface="Times New Roman" pitchFamily="18" charset="0"/>
              </a:rPr>
              <a:t>Treatment</a:t>
            </a:r>
            <a:endParaRPr lang="en-US" sz="4600" b="1" dirty="0">
              <a:solidFill>
                <a:srgbClr val="FFFF00"/>
              </a:solidFill>
              <a:latin typeface="Times New Roman" pitchFamily="18" charset="0"/>
              <a:cs typeface="Times New Roman" pitchFamily="18" charset="0"/>
            </a:endParaRPr>
          </a:p>
          <a:p>
            <a:pPr lvl="0" algn="just" rtl="0">
              <a:lnSpc>
                <a:spcPct val="120000"/>
              </a:lnSpc>
            </a:pPr>
            <a:r>
              <a:rPr lang="en-US" sz="3400" b="1" dirty="0">
                <a:latin typeface="Times New Roman" pitchFamily="18" charset="0"/>
                <a:cs typeface="Times New Roman" pitchFamily="18" charset="0"/>
              </a:rPr>
              <a:t>The treatment of choice for meningitis or other serious systemic infections caused by </a:t>
            </a:r>
            <a:r>
              <a:rPr lang="en-US" sz="3400" b="1" i="1" dirty="0">
                <a:latin typeface="Times New Roman" pitchFamily="18" charset="0"/>
                <a:cs typeface="Times New Roman" pitchFamily="18" charset="0"/>
              </a:rPr>
              <a:t>H. </a:t>
            </a:r>
            <a:r>
              <a:rPr lang="en-US" sz="3400" b="1" i="1" dirty="0" err="1">
                <a:latin typeface="Times New Roman" pitchFamily="18" charset="0"/>
                <a:cs typeface="Times New Roman" pitchFamily="18" charset="0"/>
              </a:rPr>
              <a:t>influenzae</a:t>
            </a:r>
            <a:r>
              <a:rPr lang="en-US" sz="3400" b="1" dirty="0">
                <a:latin typeface="Times New Roman" pitchFamily="18" charset="0"/>
                <a:cs typeface="Times New Roman" pitchFamily="18" charset="0"/>
              </a:rPr>
              <a:t> is </a:t>
            </a:r>
            <a:r>
              <a:rPr lang="en-US" sz="3400" b="1" dirty="0" err="1">
                <a:latin typeface="Times New Roman" pitchFamily="18" charset="0"/>
                <a:cs typeface="Times New Roman" pitchFamily="18" charset="0"/>
              </a:rPr>
              <a:t>ceftriaxone</a:t>
            </a:r>
            <a:r>
              <a:rPr lang="en-US" sz="3400" b="1" dirty="0">
                <a:latin typeface="Times New Roman" pitchFamily="18" charset="0"/>
                <a:cs typeface="Times New Roman" pitchFamily="18" charset="0"/>
              </a:rPr>
              <a:t>.</a:t>
            </a:r>
          </a:p>
          <a:p>
            <a:pPr lvl="0" algn="just" rtl="0">
              <a:lnSpc>
                <a:spcPct val="120000"/>
              </a:lnSpc>
            </a:pPr>
            <a:r>
              <a:rPr lang="en-US" sz="3400" b="1" dirty="0">
                <a:latin typeface="Times New Roman" pitchFamily="18" charset="0"/>
                <a:cs typeface="Times New Roman" pitchFamily="18" charset="0"/>
              </a:rPr>
              <a:t> From 20% to 30% of </a:t>
            </a:r>
            <a:r>
              <a:rPr lang="en-US" sz="3400" b="1" i="1" dirty="0">
                <a:latin typeface="Times New Roman" pitchFamily="18" charset="0"/>
                <a:cs typeface="Times New Roman" pitchFamily="18" charset="0"/>
              </a:rPr>
              <a:t>H. </a:t>
            </a:r>
            <a:r>
              <a:rPr lang="en-US" sz="3400" b="1" i="1" dirty="0" err="1">
                <a:latin typeface="Times New Roman" pitchFamily="18" charset="0"/>
                <a:cs typeface="Times New Roman" pitchFamily="18" charset="0"/>
              </a:rPr>
              <a:t>influenzae</a:t>
            </a:r>
            <a:r>
              <a:rPr lang="en-US" sz="3400" b="1" dirty="0">
                <a:latin typeface="Times New Roman" pitchFamily="18" charset="0"/>
                <a:cs typeface="Times New Roman" pitchFamily="18" charset="0"/>
              </a:rPr>
              <a:t> type b isolates produce a </a:t>
            </a:r>
            <a:r>
              <a:rPr lang="en-US" sz="3400" b="1" i="1" dirty="0">
                <a:latin typeface="Times New Roman" pitchFamily="18" charset="0"/>
                <a:cs typeface="Times New Roman" pitchFamily="18" charset="0"/>
              </a:rPr>
              <a:t>β</a:t>
            </a:r>
            <a:r>
              <a:rPr lang="en-US" sz="3400" b="1" dirty="0">
                <a:latin typeface="Times New Roman" pitchFamily="18" charset="0"/>
                <a:cs typeface="Times New Roman" pitchFamily="18" charset="0"/>
              </a:rPr>
              <a:t>-</a:t>
            </a:r>
            <a:r>
              <a:rPr lang="en-US" sz="3400" b="1" dirty="0" err="1">
                <a:latin typeface="Times New Roman" pitchFamily="18" charset="0"/>
                <a:cs typeface="Times New Roman" pitchFamily="18" charset="0"/>
              </a:rPr>
              <a:t>lactamase</a:t>
            </a:r>
            <a:r>
              <a:rPr lang="en-US" sz="3400" b="1" dirty="0">
                <a:latin typeface="Times New Roman" pitchFamily="18" charset="0"/>
                <a:cs typeface="Times New Roman" pitchFamily="18" charset="0"/>
              </a:rPr>
              <a:t> that </a:t>
            </a:r>
            <a:r>
              <a:rPr lang="en-US" sz="3400" b="1" dirty="0" smtClean="0">
                <a:latin typeface="Times New Roman" pitchFamily="18" charset="0"/>
                <a:cs typeface="Times New Roman" pitchFamily="18" charset="0"/>
              </a:rPr>
              <a:t>degrades </a:t>
            </a:r>
            <a:r>
              <a:rPr lang="en-US" sz="3400" b="1" dirty="0" err="1">
                <a:latin typeface="Times New Roman" pitchFamily="18" charset="0"/>
                <a:cs typeface="Times New Roman" pitchFamily="18" charset="0"/>
              </a:rPr>
              <a:t>ampicillin</a:t>
            </a:r>
            <a:r>
              <a:rPr lang="en-US" sz="3400" b="1" dirty="0">
                <a:latin typeface="Times New Roman" pitchFamily="18" charset="0"/>
                <a:cs typeface="Times New Roman" pitchFamily="18" charset="0"/>
              </a:rPr>
              <a:t> but not </a:t>
            </a:r>
            <a:r>
              <a:rPr lang="en-US" sz="3400" b="1" dirty="0" err="1">
                <a:latin typeface="Times New Roman" pitchFamily="18" charset="0"/>
                <a:cs typeface="Times New Roman" pitchFamily="18" charset="0"/>
              </a:rPr>
              <a:t>ceftriaxone</a:t>
            </a:r>
            <a:r>
              <a:rPr lang="en-US" sz="3400" b="1" dirty="0">
                <a:latin typeface="Times New Roman" pitchFamily="18" charset="0"/>
                <a:cs typeface="Times New Roman" pitchFamily="18" charset="0"/>
              </a:rPr>
              <a:t>.</a:t>
            </a:r>
          </a:p>
          <a:p>
            <a:pPr lvl="0" algn="just" rtl="0">
              <a:lnSpc>
                <a:spcPct val="120000"/>
              </a:lnSpc>
            </a:pPr>
            <a:r>
              <a:rPr lang="en-US" sz="3400" b="1" dirty="0">
                <a:latin typeface="Times New Roman" pitchFamily="18" charset="0"/>
                <a:cs typeface="Times New Roman" pitchFamily="18" charset="0"/>
              </a:rPr>
              <a:t> It is important to institute antibiotic treatment promptly, because the incidence of neurologic </a:t>
            </a:r>
            <a:r>
              <a:rPr lang="en-US" sz="3400" b="1" dirty="0" err="1">
                <a:latin typeface="Times New Roman" pitchFamily="18" charset="0"/>
                <a:cs typeface="Times New Roman" pitchFamily="18" charset="0"/>
              </a:rPr>
              <a:t>sequelae</a:t>
            </a:r>
            <a:r>
              <a:rPr lang="en-US" sz="3400" b="1" dirty="0">
                <a:latin typeface="Times New Roman" pitchFamily="18" charset="0"/>
                <a:cs typeface="Times New Roman" pitchFamily="18" charset="0"/>
              </a:rPr>
              <a:t>, e.g., subdural </a:t>
            </a:r>
            <a:r>
              <a:rPr lang="en-US" sz="3400" b="1" dirty="0" err="1">
                <a:latin typeface="Times New Roman" pitchFamily="18" charset="0"/>
                <a:cs typeface="Times New Roman" pitchFamily="18" charset="0"/>
              </a:rPr>
              <a:t>empyema</a:t>
            </a:r>
            <a:r>
              <a:rPr lang="en-US" sz="3400" b="1" dirty="0">
                <a:latin typeface="Times New Roman" pitchFamily="18" charset="0"/>
                <a:cs typeface="Times New Roman" pitchFamily="18" charset="0"/>
              </a:rPr>
              <a:t>, is high. </a:t>
            </a:r>
          </a:p>
          <a:p>
            <a:pPr lvl="0" algn="just" rtl="0">
              <a:lnSpc>
                <a:spcPct val="120000"/>
              </a:lnSpc>
            </a:pPr>
            <a:r>
              <a:rPr lang="en-US" sz="3400" b="1" dirty="0">
                <a:latin typeface="Times New Roman" pitchFamily="18" charset="0"/>
                <a:cs typeface="Times New Roman" pitchFamily="18" charset="0"/>
              </a:rPr>
              <a:t>Untreated </a:t>
            </a:r>
            <a:r>
              <a:rPr lang="en-US" sz="3400" b="1" i="1" dirty="0">
                <a:latin typeface="Times New Roman" pitchFamily="18" charset="0"/>
                <a:cs typeface="Times New Roman" pitchFamily="18" charset="0"/>
              </a:rPr>
              <a:t>H. </a:t>
            </a:r>
            <a:r>
              <a:rPr lang="en-US" sz="3400" b="1" i="1" dirty="0" err="1">
                <a:latin typeface="Times New Roman" pitchFamily="18" charset="0"/>
                <a:cs typeface="Times New Roman" pitchFamily="18" charset="0"/>
              </a:rPr>
              <a:t>influenzae</a:t>
            </a:r>
            <a:r>
              <a:rPr lang="en-US" sz="3400" b="1" dirty="0">
                <a:latin typeface="Times New Roman" pitchFamily="18" charset="0"/>
                <a:cs typeface="Times New Roman" pitchFamily="18" charset="0"/>
              </a:rPr>
              <a:t> meningitis has a fatality rate of approximately 90%. </a:t>
            </a:r>
          </a:p>
          <a:p>
            <a:pPr lvl="0" algn="just" rtl="0">
              <a:lnSpc>
                <a:spcPct val="120000"/>
              </a:lnSpc>
            </a:pPr>
            <a:r>
              <a:rPr lang="en-US" sz="3400" b="1" i="1" dirty="0">
                <a:latin typeface="Times New Roman" pitchFamily="18" charset="0"/>
                <a:cs typeface="Times New Roman" pitchFamily="18" charset="0"/>
              </a:rPr>
              <a:t>H. </a:t>
            </a:r>
            <a:r>
              <a:rPr lang="en-US" sz="3400" b="1" i="1" dirty="0" err="1">
                <a:latin typeface="Times New Roman" pitchFamily="18" charset="0"/>
                <a:cs typeface="Times New Roman" pitchFamily="18" charset="0"/>
              </a:rPr>
              <a:t>influenzae</a:t>
            </a:r>
            <a:r>
              <a:rPr lang="en-US" sz="3400" b="1" dirty="0">
                <a:latin typeface="Times New Roman" pitchFamily="18" charset="0"/>
                <a:cs typeface="Times New Roman" pitchFamily="18" charset="0"/>
              </a:rPr>
              <a:t> upper respiratory tract </a:t>
            </a:r>
            <a:r>
              <a:rPr lang="en-US" sz="3400" b="1" dirty="0" smtClean="0">
                <a:latin typeface="Times New Roman" pitchFamily="18" charset="0"/>
                <a:cs typeface="Times New Roman" pitchFamily="18" charset="0"/>
              </a:rPr>
              <a:t>infections </a:t>
            </a:r>
            <a:r>
              <a:rPr lang="en-US" sz="3400" b="1" dirty="0">
                <a:latin typeface="Times New Roman" pitchFamily="18" charset="0"/>
                <a:cs typeface="Times New Roman" pitchFamily="18" charset="0"/>
              </a:rPr>
              <a:t>are treated with either amoxicillin-</a:t>
            </a:r>
            <a:r>
              <a:rPr lang="en-US" sz="3400" b="1" dirty="0" err="1">
                <a:latin typeface="Times New Roman" pitchFamily="18" charset="0"/>
                <a:cs typeface="Times New Roman" pitchFamily="18" charset="0"/>
              </a:rPr>
              <a:t>clavulanate</a:t>
            </a:r>
            <a:r>
              <a:rPr lang="en-US" sz="3400" b="1" dirty="0">
                <a:latin typeface="Times New Roman" pitchFamily="18" charset="0"/>
                <a:cs typeface="Times New Roman" pitchFamily="18" charset="0"/>
              </a:rPr>
              <a:t> or </a:t>
            </a:r>
            <a:r>
              <a:rPr lang="en-US" sz="3400" b="1" dirty="0" err="1">
                <a:latin typeface="Times New Roman" pitchFamily="18" charset="0"/>
                <a:cs typeface="Times New Roman" pitchFamily="18" charset="0"/>
              </a:rPr>
              <a:t>trimethoprim-sulfamethoxazole</a:t>
            </a:r>
            <a:r>
              <a:rPr lang="en-US" sz="3400" b="1" dirty="0">
                <a:latin typeface="Times New Roman" pitchFamily="18" charset="0"/>
                <a:cs typeface="Times New Roman" pitchFamily="18" charset="0"/>
              </a:rPr>
              <a:t>.</a:t>
            </a:r>
          </a:p>
          <a:p>
            <a:pPr algn="l" rtl="0"/>
            <a:endParaRPr lang="ar-S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0"/>
            <a:ext cx="8229600" cy="7158038"/>
          </a:xfrm>
        </p:spPr>
        <p:txBody>
          <a:bodyPr>
            <a:noAutofit/>
          </a:bodyPr>
          <a:lstStyle/>
          <a:p>
            <a:pPr algn="just" rtl="0">
              <a:lnSpc>
                <a:spcPct val="150000"/>
              </a:lnSpc>
              <a:spcAft>
                <a:spcPts val="1000"/>
              </a:spcAft>
            </a:pPr>
            <a:r>
              <a:rPr lang="en-US" b="1" u="sng" dirty="0" smtClean="0">
                <a:solidFill>
                  <a:srgbClr val="FFFF00"/>
                </a:solidFill>
                <a:latin typeface="Times New Roman" pitchFamily="18" charset="0"/>
                <a:ea typeface="Times New Roman"/>
                <a:cs typeface="Times New Roman" pitchFamily="18" charset="0"/>
              </a:rPr>
              <a:t>Prevention</a:t>
            </a:r>
            <a:endParaRPr lang="en-US" dirty="0">
              <a:solidFill>
                <a:srgbClr val="FFFF00"/>
              </a:solidFill>
              <a:latin typeface="Times New Roman" pitchFamily="18" charset="0"/>
              <a:ea typeface="Calibri"/>
              <a:cs typeface="Times New Roman" pitchFamily="18" charset="0"/>
            </a:endParaRPr>
          </a:p>
          <a:p>
            <a:pPr algn="just" rtl="0">
              <a:spcAft>
                <a:spcPts val="1000"/>
              </a:spcAft>
            </a:pPr>
            <a:r>
              <a:rPr lang="en-US" sz="2400" b="1" dirty="0" smtClean="0">
                <a:latin typeface="Times New Roman" pitchFamily="18" charset="0"/>
                <a:ea typeface="Times New Roman"/>
                <a:cs typeface="Times New Roman" pitchFamily="18" charset="0"/>
              </a:rPr>
              <a:t>Vaccine contains the capsular polysaccharide of </a:t>
            </a:r>
            <a:r>
              <a:rPr lang="en-US" sz="2400" b="1" i="1" dirty="0" smtClean="0">
                <a:latin typeface="Times New Roman" pitchFamily="18" charset="0"/>
                <a:ea typeface="Times New Roman"/>
                <a:cs typeface="Times New Roman" pitchFamily="18" charset="0"/>
              </a:rPr>
              <a:t>H. </a:t>
            </a:r>
            <a:r>
              <a:rPr lang="en-US" sz="2400" b="1" i="1" dirty="0" err="1" smtClean="0">
                <a:latin typeface="Times New Roman" pitchFamily="18" charset="0"/>
                <a:ea typeface="Times New Roman"/>
                <a:cs typeface="Times New Roman" pitchFamily="18" charset="0"/>
              </a:rPr>
              <a:t>influenzae</a:t>
            </a:r>
            <a:r>
              <a:rPr lang="en-US" sz="2400" b="1" dirty="0" smtClean="0">
                <a:latin typeface="Times New Roman" pitchFamily="18" charset="0"/>
                <a:ea typeface="Times New Roman"/>
                <a:cs typeface="Times New Roman" pitchFamily="18" charset="0"/>
              </a:rPr>
              <a:t> type b conjugated to diphtheria </a:t>
            </a:r>
            <a:r>
              <a:rPr lang="en-US" sz="2400" b="1" dirty="0" err="1" smtClean="0">
                <a:latin typeface="Times New Roman" pitchFamily="18" charset="0"/>
                <a:ea typeface="Times New Roman"/>
                <a:cs typeface="Times New Roman" pitchFamily="18" charset="0"/>
              </a:rPr>
              <a:t>toxoid</a:t>
            </a:r>
            <a:r>
              <a:rPr lang="en-US" sz="2400" b="1" dirty="0" smtClean="0">
                <a:latin typeface="Times New Roman" pitchFamily="18" charset="0"/>
                <a:ea typeface="Times New Roman"/>
                <a:cs typeface="Times New Roman" pitchFamily="18" charset="0"/>
              </a:rPr>
              <a:t> or other carrier protein effective in young children.</a:t>
            </a:r>
          </a:p>
          <a:p>
            <a:pPr algn="just" rtl="0">
              <a:spcAft>
                <a:spcPts val="1000"/>
              </a:spcAft>
            </a:pPr>
            <a:r>
              <a:rPr lang="en-US" sz="2400" b="1" dirty="0" smtClean="0">
                <a:latin typeface="Times New Roman" pitchFamily="18" charset="0"/>
                <a:ea typeface="Times New Roman"/>
                <a:cs typeface="Times New Roman" pitchFamily="18" charset="0"/>
              </a:rPr>
              <a:t> It is given between the ages of 2 and 15 months. This vaccine is reduced the incidence of meningitis by approximately 90% in immunized children. </a:t>
            </a:r>
          </a:p>
          <a:p>
            <a:pPr algn="just" rtl="0">
              <a:spcAft>
                <a:spcPts val="1000"/>
              </a:spcAft>
            </a:pPr>
            <a:r>
              <a:rPr lang="en-US" sz="2400" b="1" dirty="0" smtClean="0">
                <a:latin typeface="Times New Roman" pitchFamily="18" charset="0"/>
                <a:ea typeface="Times New Roman"/>
                <a:cs typeface="Times New Roman" pitchFamily="18" charset="0"/>
              </a:rPr>
              <a:t>Meningitis in close contacts of the patient can be prevented by </a:t>
            </a:r>
            <a:r>
              <a:rPr lang="en-US" sz="2400" b="1" dirty="0" err="1" smtClean="0">
                <a:latin typeface="Times New Roman" pitchFamily="18" charset="0"/>
                <a:ea typeface="Times New Roman"/>
                <a:cs typeface="Times New Roman" pitchFamily="18" charset="0"/>
              </a:rPr>
              <a:t>rifampin</a:t>
            </a:r>
            <a:r>
              <a:rPr lang="en-US" sz="2400" b="1" dirty="0" smtClean="0">
                <a:latin typeface="Times New Roman" pitchFamily="18" charset="0"/>
                <a:ea typeface="Times New Roman"/>
                <a:cs typeface="Times New Roman" pitchFamily="18" charset="0"/>
              </a:rPr>
              <a:t>. </a:t>
            </a:r>
          </a:p>
          <a:p>
            <a:pPr algn="just" rtl="0">
              <a:spcAft>
                <a:spcPts val="1000"/>
              </a:spcAft>
            </a:pPr>
            <a:r>
              <a:rPr lang="en-US" sz="2400" b="1" dirty="0" err="1" smtClean="0">
                <a:latin typeface="Times New Roman" pitchFamily="18" charset="0"/>
                <a:ea typeface="Times New Roman"/>
                <a:cs typeface="Times New Roman" pitchFamily="18" charset="0"/>
              </a:rPr>
              <a:t>Rifampin</a:t>
            </a:r>
            <a:r>
              <a:rPr lang="en-US" sz="2400" b="1" dirty="0" smtClean="0">
                <a:latin typeface="Times New Roman" pitchFamily="18" charset="0"/>
                <a:ea typeface="Times New Roman"/>
                <a:cs typeface="Times New Roman" pitchFamily="18" charset="0"/>
              </a:rPr>
              <a:t> is used because it is secreted in the saliva to a greater extent than </a:t>
            </a:r>
            <a:r>
              <a:rPr lang="en-US" sz="2400" b="1" dirty="0" err="1" smtClean="0">
                <a:latin typeface="Times New Roman" pitchFamily="18" charset="0"/>
                <a:ea typeface="Times New Roman"/>
                <a:cs typeface="Times New Roman" pitchFamily="18" charset="0"/>
              </a:rPr>
              <a:t>ampicillin</a:t>
            </a:r>
            <a:r>
              <a:rPr lang="en-US" sz="2400" b="1" dirty="0" smtClean="0">
                <a:latin typeface="Times New Roman" pitchFamily="18" charset="0"/>
                <a:ea typeface="Times New Roman"/>
                <a:cs typeface="Times New Roman" pitchFamily="18" charset="0"/>
              </a:rPr>
              <a:t>. </a:t>
            </a:r>
          </a:p>
          <a:p>
            <a:pPr algn="just" rtl="0">
              <a:spcAft>
                <a:spcPts val="1000"/>
              </a:spcAft>
            </a:pPr>
            <a:r>
              <a:rPr lang="en-US" sz="2400" b="1" dirty="0" err="1" smtClean="0">
                <a:latin typeface="Times New Roman" pitchFamily="18" charset="0"/>
                <a:ea typeface="Times New Roman"/>
                <a:cs typeface="Times New Roman" pitchFamily="18" charset="0"/>
              </a:rPr>
              <a:t>Rifampin</a:t>
            </a:r>
            <a:r>
              <a:rPr lang="en-US" sz="2400" b="1" dirty="0" smtClean="0">
                <a:latin typeface="Times New Roman" pitchFamily="18" charset="0"/>
                <a:ea typeface="Times New Roman"/>
                <a:cs typeface="Times New Roman" pitchFamily="18" charset="0"/>
              </a:rPr>
              <a:t> decreases respiratory carriage of the organism, thereby reducing transmission.</a:t>
            </a:r>
            <a:endParaRPr lang="en-US" sz="2400" b="1" dirty="0">
              <a:latin typeface="Times New Roman" pitchFamily="18" charset="0"/>
              <a:ea typeface="Calibri"/>
              <a:cs typeface="Times New Roman" pitchFamily="18" charset="0"/>
            </a:endParaRPr>
          </a:p>
          <a:p>
            <a:endParaRPr lang="ar-SA"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6100"/>
            <a:ext cx="8229600" cy="5580063"/>
          </a:xfrm>
        </p:spPr>
        <p:txBody>
          <a:bodyPr>
            <a:normAutofit/>
          </a:bodyPr>
          <a:lstStyle/>
          <a:p>
            <a:pPr algn="l" rtl="0"/>
            <a:r>
              <a:rPr lang="en-US" sz="3600" b="1" i="1" u="sng" dirty="0" err="1"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Times New Roman"/>
                <a:ea typeface="Times New Roman"/>
              </a:rPr>
              <a:t>Bordetella</a:t>
            </a:r>
            <a:endParaRPr lang="en-US" sz="3600" b="1" i="1" u="sng"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Times New Roman"/>
              <a:ea typeface="Times New Roman"/>
            </a:endParaRPr>
          </a:p>
          <a:p>
            <a:pPr algn="just" rtl="0">
              <a:lnSpc>
                <a:spcPct val="115000"/>
              </a:lnSpc>
              <a:spcAft>
                <a:spcPts val="1000"/>
              </a:spcAft>
            </a:pPr>
            <a:r>
              <a:rPr lang="en-US" sz="3600" i="1" dirty="0" smtClean="0">
                <a:latin typeface="Times New Roman" pitchFamily="18" charset="0"/>
                <a:ea typeface="Times New Roman"/>
                <a:cs typeface="Times New Roman" pitchFamily="18" charset="0"/>
              </a:rPr>
              <a:t>B. </a:t>
            </a:r>
            <a:r>
              <a:rPr lang="en-US" sz="3600" i="1" dirty="0" err="1" smtClean="0">
                <a:latin typeface="Times New Roman" pitchFamily="18" charset="0"/>
                <a:ea typeface="Times New Roman"/>
                <a:cs typeface="Times New Roman" pitchFamily="18" charset="0"/>
              </a:rPr>
              <a:t>pertussis</a:t>
            </a:r>
            <a:r>
              <a:rPr lang="en-US" sz="3600" dirty="0" smtClean="0">
                <a:latin typeface="Times New Roman" pitchFamily="18" charset="0"/>
                <a:ea typeface="Times New Roman"/>
                <a:cs typeface="Times New Roman" pitchFamily="18" charset="0"/>
              </a:rPr>
              <a:t> causes whooping cough (</a:t>
            </a:r>
            <a:r>
              <a:rPr lang="en-US" sz="3600" dirty="0" err="1" smtClean="0">
                <a:latin typeface="Times New Roman" pitchFamily="18" charset="0"/>
                <a:ea typeface="Times New Roman"/>
                <a:cs typeface="Times New Roman" pitchFamily="18" charset="0"/>
              </a:rPr>
              <a:t>pertussis</a:t>
            </a:r>
            <a:r>
              <a:rPr lang="en-US" sz="3600" dirty="0" smtClean="0">
                <a:latin typeface="Times New Roman" pitchFamily="18" charset="0"/>
                <a:ea typeface="Times New Roman"/>
                <a:cs typeface="Times New Roman" pitchFamily="18" charset="0"/>
              </a:rPr>
              <a:t>).</a:t>
            </a:r>
            <a:endParaRPr lang="en-US" sz="2800" dirty="0">
              <a:latin typeface="Times New Roman" pitchFamily="18" charset="0"/>
              <a:ea typeface="Calibri"/>
              <a:cs typeface="Times New Roman" pitchFamily="18" charset="0"/>
            </a:endParaRPr>
          </a:p>
          <a:p>
            <a:pPr algn="just" rtl="0">
              <a:lnSpc>
                <a:spcPct val="115000"/>
              </a:lnSpc>
              <a:spcAft>
                <a:spcPts val="1000"/>
              </a:spcAft>
            </a:pPr>
            <a:r>
              <a:rPr lang="en-US" sz="3600" b="1" u="sng" dirty="0" smtClean="0">
                <a:solidFill>
                  <a:schemeClr val="accent3">
                    <a:lumMod val="75000"/>
                  </a:schemeClr>
                </a:solidFill>
                <a:latin typeface="Times New Roman" pitchFamily="18" charset="0"/>
                <a:ea typeface="Times New Roman"/>
                <a:cs typeface="Times New Roman" pitchFamily="18" charset="0"/>
              </a:rPr>
              <a:t>Important Properties</a:t>
            </a:r>
            <a:endParaRPr lang="en-US" sz="2800" b="1" u="sng" dirty="0">
              <a:solidFill>
                <a:schemeClr val="accent3">
                  <a:lumMod val="75000"/>
                </a:schemeClr>
              </a:solidFill>
              <a:latin typeface="Times New Roman" pitchFamily="18" charset="0"/>
              <a:ea typeface="Calibri"/>
              <a:cs typeface="Times New Roman" pitchFamily="18" charset="0"/>
            </a:endParaRPr>
          </a:p>
          <a:p>
            <a:pPr algn="just" rtl="0">
              <a:lnSpc>
                <a:spcPct val="115000"/>
              </a:lnSpc>
              <a:spcAft>
                <a:spcPts val="1000"/>
              </a:spcAft>
            </a:pPr>
            <a:r>
              <a:rPr lang="en-US" sz="3600" i="1" dirty="0" smtClean="0">
                <a:latin typeface="Times New Roman" pitchFamily="18" charset="0"/>
                <a:ea typeface="Times New Roman"/>
                <a:cs typeface="Times New Roman" pitchFamily="18" charset="0"/>
              </a:rPr>
              <a:t>B. </a:t>
            </a:r>
            <a:r>
              <a:rPr lang="en-US" sz="3600" i="1" dirty="0" err="1" smtClean="0">
                <a:latin typeface="Times New Roman" pitchFamily="18" charset="0"/>
                <a:ea typeface="Times New Roman"/>
                <a:cs typeface="Times New Roman" pitchFamily="18" charset="0"/>
              </a:rPr>
              <a:t>pertussis</a:t>
            </a:r>
            <a:r>
              <a:rPr lang="en-US" sz="3600" dirty="0" smtClean="0">
                <a:latin typeface="Times New Roman" pitchFamily="18" charset="0"/>
                <a:ea typeface="Times New Roman"/>
                <a:cs typeface="Times New Roman" pitchFamily="18" charset="0"/>
              </a:rPr>
              <a:t> is a small, </a:t>
            </a:r>
            <a:r>
              <a:rPr lang="en-US" sz="3600" dirty="0" err="1" smtClean="0">
                <a:latin typeface="Times New Roman" pitchFamily="18" charset="0"/>
                <a:ea typeface="Times New Roman"/>
                <a:cs typeface="Times New Roman" pitchFamily="18" charset="0"/>
              </a:rPr>
              <a:t>coccobacillary</a:t>
            </a:r>
            <a:r>
              <a:rPr lang="en-US" sz="3600" dirty="0" smtClean="0">
                <a:latin typeface="Times New Roman" pitchFamily="18" charset="0"/>
                <a:ea typeface="Times New Roman"/>
                <a:cs typeface="Times New Roman" pitchFamily="18" charset="0"/>
              </a:rPr>
              <a:t>, encapsulated gram-negative rod.</a:t>
            </a:r>
            <a:endParaRPr lang="en-US" sz="2800" dirty="0">
              <a:latin typeface="Times New Roman" pitchFamily="18" charset="0"/>
              <a:ea typeface="Calibri"/>
              <a:cs typeface="Times New Roman" pitchFamily="18" charset="0"/>
            </a:endParaRPr>
          </a:p>
          <a:p>
            <a:pPr algn="l" rtl="0"/>
            <a:endParaRPr lang="ar-SA" sz="3600" b="1" dirty="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29425"/>
          </a:xfrm>
        </p:spPr>
        <p:txBody>
          <a:bodyPr>
            <a:normAutofit fontScale="62500" lnSpcReduction="20000"/>
          </a:bodyPr>
          <a:lstStyle/>
          <a:p>
            <a:pPr algn="just" rtl="0">
              <a:lnSpc>
                <a:spcPct val="150000"/>
              </a:lnSpc>
              <a:spcAft>
                <a:spcPts val="1000"/>
              </a:spcAft>
            </a:pPr>
            <a:r>
              <a:rPr lang="en-US" sz="5100" b="1" u="sng" dirty="0" smtClean="0">
                <a:solidFill>
                  <a:srgbClr val="C00000"/>
                </a:solidFill>
                <a:effectLst>
                  <a:glow rad="228600">
                    <a:schemeClr val="accent6">
                      <a:satMod val="175000"/>
                      <a:alpha val="40000"/>
                    </a:schemeClr>
                  </a:glow>
                </a:effectLst>
                <a:latin typeface="Times New Roman" pitchFamily="18" charset="0"/>
                <a:ea typeface="Times New Roman"/>
                <a:cs typeface="Times New Roman" pitchFamily="18" charset="0"/>
              </a:rPr>
              <a:t>Pathogenesis &amp; Epidemiology</a:t>
            </a:r>
            <a:endParaRPr lang="en-US" sz="5100" b="1" dirty="0">
              <a:solidFill>
                <a:srgbClr val="C00000"/>
              </a:solidFill>
              <a:effectLst>
                <a:glow rad="228600">
                  <a:schemeClr val="accent6">
                    <a:satMod val="175000"/>
                    <a:alpha val="40000"/>
                  </a:schemeClr>
                </a:glow>
              </a:effectLst>
              <a:latin typeface="Times New Roman" pitchFamily="18" charset="0"/>
              <a:ea typeface="Calibri"/>
              <a:cs typeface="Times New Roman" pitchFamily="18" charset="0"/>
            </a:endParaRPr>
          </a:p>
          <a:p>
            <a:pPr lvl="0" algn="just" rtl="0">
              <a:lnSpc>
                <a:spcPct val="150000"/>
              </a:lnSpc>
              <a:buFont typeface="+mj-lt"/>
              <a:buAutoNum type="arabicPeriod"/>
            </a:pPr>
            <a:r>
              <a:rPr lang="en-US" sz="3800" b="1" i="1" dirty="0" smtClean="0">
                <a:latin typeface="Times New Roman"/>
                <a:ea typeface="Times New Roman"/>
                <a:cs typeface="+mj-cs"/>
              </a:rPr>
              <a:t>B. </a:t>
            </a:r>
            <a:r>
              <a:rPr lang="en-US" sz="3800" b="1" i="1" dirty="0" err="1" smtClean="0">
                <a:latin typeface="Times New Roman"/>
                <a:ea typeface="Times New Roman"/>
                <a:cs typeface="+mj-cs"/>
              </a:rPr>
              <a:t>pertussis</a:t>
            </a:r>
            <a:r>
              <a:rPr lang="en-US" sz="3800" b="1" i="1" dirty="0" smtClean="0">
                <a:latin typeface="Times New Roman"/>
                <a:ea typeface="Times New Roman"/>
                <a:cs typeface="+mj-cs"/>
              </a:rPr>
              <a:t>,</a:t>
            </a:r>
            <a:r>
              <a:rPr lang="en-US" sz="3800" b="1" dirty="0" smtClean="0">
                <a:latin typeface="Times New Roman"/>
                <a:ea typeface="Times New Roman"/>
                <a:cs typeface="+mj-cs"/>
              </a:rPr>
              <a:t> a pathogen only for humans</a:t>
            </a:r>
          </a:p>
          <a:p>
            <a:pPr lvl="0" algn="just" rtl="0">
              <a:lnSpc>
                <a:spcPct val="150000"/>
              </a:lnSpc>
              <a:buFont typeface="+mj-lt"/>
              <a:buAutoNum type="arabicPeriod"/>
            </a:pPr>
            <a:r>
              <a:rPr lang="en-US" sz="3800" b="1" dirty="0" smtClean="0">
                <a:latin typeface="Times New Roman"/>
                <a:ea typeface="Times New Roman"/>
                <a:cs typeface="+mj-cs"/>
              </a:rPr>
              <a:t>It is transmitted by airborne droplets produced during the severe coughing episodes. </a:t>
            </a:r>
            <a:endParaRPr lang="en-US" sz="3800" b="1" dirty="0">
              <a:ea typeface="Calibri"/>
              <a:cs typeface="+mj-cs"/>
            </a:endParaRPr>
          </a:p>
          <a:p>
            <a:pPr lvl="0" algn="just" rtl="0">
              <a:lnSpc>
                <a:spcPct val="150000"/>
              </a:lnSpc>
              <a:buFont typeface="+mj-lt"/>
              <a:buAutoNum type="arabicPeriod"/>
            </a:pPr>
            <a:r>
              <a:rPr lang="en-US" sz="3800" b="1" dirty="0" smtClean="0">
                <a:latin typeface="Times New Roman"/>
                <a:ea typeface="Times New Roman"/>
                <a:cs typeface="+mj-cs"/>
              </a:rPr>
              <a:t>The organisms attach to the ciliated epithelium of the upper respiratory tract but do not invade the underlying tissue.</a:t>
            </a:r>
            <a:endParaRPr lang="en-US" sz="3800" b="1" dirty="0">
              <a:ea typeface="Calibri"/>
              <a:cs typeface="+mj-cs"/>
            </a:endParaRPr>
          </a:p>
          <a:p>
            <a:pPr lvl="0" algn="just" rtl="0">
              <a:lnSpc>
                <a:spcPct val="150000"/>
              </a:lnSpc>
              <a:buFont typeface="+mj-lt"/>
              <a:buAutoNum type="arabicPeriod"/>
            </a:pPr>
            <a:r>
              <a:rPr lang="en-US" sz="3800" b="1" dirty="0" smtClean="0">
                <a:latin typeface="Times New Roman"/>
                <a:ea typeface="Times New Roman"/>
                <a:cs typeface="+mj-cs"/>
              </a:rPr>
              <a:t>Decreased cilia activity followed by death of the ciliated epithelial cells.</a:t>
            </a:r>
            <a:endParaRPr lang="en-US" sz="3800" b="1" dirty="0">
              <a:ea typeface="Calibri"/>
              <a:cs typeface="+mj-cs"/>
            </a:endParaRPr>
          </a:p>
          <a:p>
            <a:pPr lvl="0" algn="just" rtl="0">
              <a:lnSpc>
                <a:spcPct val="150000"/>
              </a:lnSpc>
              <a:spcAft>
                <a:spcPts val="1000"/>
              </a:spcAft>
              <a:buFont typeface="+mj-lt"/>
              <a:buAutoNum type="arabicPeriod"/>
            </a:pPr>
            <a:r>
              <a:rPr lang="en-US" sz="3800" b="1" dirty="0" err="1" smtClean="0">
                <a:latin typeface="Times New Roman"/>
                <a:ea typeface="Times New Roman"/>
                <a:cs typeface="+mj-cs"/>
              </a:rPr>
              <a:t>Pertussis</a:t>
            </a:r>
            <a:r>
              <a:rPr lang="en-US" sz="3800" b="1" dirty="0" smtClean="0">
                <a:latin typeface="Times New Roman"/>
                <a:ea typeface="Times New Roman"/>
                <a:cs typeface="+mj-cs"/>
              </a:rPr>
              <a:t> is a highly contagious disease that occurs primarily in infants and young children and has a worldwide distribution.</a:t>
            </a:r>
            <a:endParaRPr lang="en-US" sz="3800" b="1" dirty="0">
              <a:ea typeface="Calibri"/>
              <a:cs typeface="+mj-cs"/>
            </a:endParaRPr>
          </a:p>
          <a:p>
            <a:endParaRPr lang="ar-SA" sz="34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7032625"/>
          </a:xfrm>
        </p:spPr>
        <p:txBody>
          <a:bodyPr>
            <a:normAutofit fontScale="70000" lnSpcReduction="20000"/>
          </a:bodyPr>
          <a:lstStyle/>
          <a:p>
            <a:pPr marL="228600" algn="just" rtl="0">
              <a:lnSpc>
                <a:spcPct val="150000"/>
              </a:lnSpc>
              <a:spcAft>
                <a:spcPts val="1000"/>
              </a:spcAft>
              <a:buNone/>
            </a:pPr>
            <a:r>
              <a:rPr lang="en-US" sz="3300" b="1" u="sng" dirty="0" smtClean="0">
                <a:solidFill>
                  <a:srgbClr val="C00000"/>
                </a:solidFill>
                <a:effectLst>
                  <a:glow rad="228600">
                    <a:schemeClr val="accent3">
                      <a:satMod val="175000"/>
                      <a:alpha val="40000"/>
                    </a:schemeClr>
                  </a:glow>
                </a:effectLst>
                <a:latin typeface="Times New Roman" pitchFamily="18" charset="0"/>
                <a:ea typeface="Times New Roman"/>
                <a:cs typeface="Times New Roman" pitchFamily="18" charset="0"/>
              </a:rPr>
              <a:t>Virulence factors play a role in the pathogenesis:</a:t>
            </a:r>
          </a:p>
          <a:p>
            <a:pPr indent="-457200" algn="just" rtl="0">
              <a:lnSpc>
                <a:spcPct val="150000"/>
              </a:lnSpc>
              <a:spcAft>
                <a:spcPts val="1000"/>
              </a:spcAft>
              <a:buFont typeface="+mj-lt"/>
              <a:buAutoNum type="arabicPeriod"/>
            </a:pPr>
            <a:r>
              <a:rPr lang="en-US" sz="2900" b="1" dirty="0" smtClean="0">
                <a:latin typeface="Times New Roman"/>
                <a:ea typeface="Times New Roman"/>
              </a:rPr>
              <a:t>Attachment of the organism to the cilia of the epithelial cells is mediated by a protein on the </a:t>
            </a:r>
            <a:r>
              <a:rPr lang="en-US" sz="2900" b="1" dirty="0" err="1" smtClean="0">
                <a:latin typeface="Times New Roman"/>
                <a:ea typeface="Times New Roman"/>
              </a:rPr>
              <a:t>pili</a:t>
            </a:r>
            <a:r>
              <a:rPr lang="en-US" sz="2900" b="1" dirty="0" smtClean="0">
                <a:latin typeface="Times New Roman"/>
                <a:ea typeface="Times New Roman"/>
              </a:rPr>
              <a:t> called </a:t>
            </a:r>
            <a:r>
              <a:rPr lang="en-US" sz="2900" b="1" dirty="0" smtClean="0">
                <a:solidFill>
                  <a:srgbClr val="FF0000"/>
                </a:solidFill>
                <a:latin typeface="Times New Roman"/>
                <a:ea typeface="Times New Roman"/>
              </a:rPr>
              <a:t>filamentous </a:t>
            </a:r>
            <a:r>
              <a:rPr lang="en-US" sz="2900" b="1" dirty="0" err="1" smtClean="0">
                <a:solidFill>
                  <a:srgbClr val="FF0000"/>
                </a:solidFill>
                <a:latin typeface="Times New Roman"/>
                <a:ea typeface="Times New Roman"/>
              </a:rPr>
              <a:t>hemagglutinin</a:t>
            </a:r>
            <a:endParaRPr lang="en-US" sz="2900" b="1" dirty="0" smtClean="0">
              <a:solidFill>
                <a:srgbClr val="FF0000"/>
              </a:solidFill>
              <a:latin typeface="Times New Roman"/>
              <a:ea typeface="Times New Roman"/>
            </a:endParaRPr>
          </a:p>
          <a:p>
            <a:pPr lvl="0" indent="-457200" algn="just" rtl="0">
              <a:lnSpc>
                <a:spcPct val="150000"/>
              </a:lnSpc>
              <a:spcAft>
                <a:spcPts val="1000"/>
              </a:spcAft>
              <a:buFont typeface="+mj-lt"/>
              <a:buAutoNum type="arabicPeriod"/>
            </a:pPr>
            <a:r>
              <a:rPr lang="en-US" sz="2900" b="1" dirty="0" err="1" smtClean="0">
                <a:solidFill>
                  <a:srgbClr val="FF0000"/>
                </a:solidFill>
                <a:latin typeface="Times New Roman" pitchFamily="18" charset="0"/>
                <a:cs typeface="Times New Roman" pitchFamily="18" charset="0"/>
              </a:rPr>
              <a:t>Pertussis</a:t>
            </a:r>
            <a:r>
              <a:rPr lang="en-US" sz="2900" b="1" dirty="0" smtClean="0">
                <a:solidFill>
                  <a:srgbClr val="FF0000"/>
                </a:solidFill>
                <a:latin typeface="Times New Roman" pitchFamily="18" charset="0"/>
                <a:cs typeface="Times New Roman" pitchFamily="18" charset="0"/>
              </a:rPr>
              <a:t> toxin</a:t>
            </a:r>
          </a:p>
          <a:p>
            <a:pPr indent="-457200" algn="just" rtl="0">
              <a:lnSpc>
                <a:spcPct val="150000"/>
              </a:lnSpc>
              <a:spcAft>
                <a:spcPts val="1000"/>
              </a:spcAft>
            </a:pPr>
            <a:r>
              <a:rPr lang="en-US" sz="2900" b="1" dirty="0" smtClean="0">
                <a:latin typeface="Times New Roman" pitchFamily="18" charset="0"/>
                <a:cs typeface="Times New Roman" pitchFamily="18" charset="0"/>
              </a:rPr>
              <a:t>It is an A-B subunit toxin, B mediates its binding to receptors on the surface of respiratory tract epithelial cells.. </a:t>
            </a:r>
          </a:p>
          <a:p>
            <a:pPr indent="-457200" algn="just" rtl="0">
              <a:lnSpc>
                <a:spcPct val="150000"/>
              </a:lnSpc>
              <a:spcAft>
                <a:spcPts val="1000"/>
              </a:spcAft>
            </a:pPr>
            <a:r>
              <a:rPr lang="en-US" sz="2900" b="1" dirty="0" smtClean="0">
                <a:latin typeface="Times New Roman" pitchFamily="18" charset="0"/>
                <a:cs typeface="Times New Roman" pitchFamily="18" charset="0"/>
              </a:rPr>
              <a:t> </a:t>
            </a:r>
            <a:r>
              <a:rPr lang="en-US" sz="2900" b="1" dirty="0" smtClean="0">
                <a:latin typeface="Times New Roman" pitchFamily="18" charset="0"/>
                <a:cs typeface="Times New Roman" pitchFamily="18" charset="0"/>
              </a:rPr>
              <a:t>A subunit </a:t>
            </a:r>
            <a:r>
              <a:rPr lang="en-US" sz="2900" b="1" dirty="0" smtClean="0">
                <a:latin typeface="Times New Roman" pitchFamily="18" charset="0"/>
                <a:cs typeface="Times New Roman" pitchFamily="18" charset="0"/>
              </a:rPr>
              <a:t>stimulates </a:t>
            </a:r>
            <a:r>
              <a:rPr lang="en-US" sz="2900" b="1" dirty="0" err="1">
                <a:latin typeface="Times New Roman" pitchFamily="18" charset="0"/>
                <a:cs typeface="Times New Roman" pitchFamily="18" charset="0"/>
              </a:rPr>
              <a:t>adenylate</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cyclase</a:t>
            </a:r>
            <a:r>
              <a:rPr lang="en-US" sz="2900" b="1" dirty="0">
                <a:latin typeface="Times New Roman" pitchFamily="18" charset="0"/>
                <a:cs typeface="Times New Roman" pitchFamily="18" charset="0"/>
              </a:rPr>
              <a:t> by catalyzing the addition of adenosine </a:t>
            </a:r>
            <a:r>
              <a:rPr lang="en-US" sz="2900" b="1" dirty="0" err="1">
                <a:latin typeface="Times New Roman" pitchFamily="18" charset="0"/>
                <a:cs typeface="Times New Roman" pitchFamily="18" charset="0"/>
              </a:rPr>
              <a:t>diphosphate</a:t>
            </a:r>
            <a:r>
              <a:rPr lang="en-US" sz="2900" b="1" dirty="0">
                <a:latin typeface="Times New Roman" pitchFamily="18" charset="0"/>
                <a:cs typeface="Times New Roman" pitchFamily="18" charset="0"/>
              </a:rPr>
              <a:t> ribose—a process called ADP-</a:t>
            </a:r>
            <a:r>
              <a:rPr lang="en-US" sz="2900" b="1" dirty="0" err="1">
                <a:latin typeface="Times New Roman" pitchFamily="18" charset="0"/>
                <a:cs typeface="Times New Roman" pitchFamily="18" charset="0"/>
              </a:rPr>
              <a:t>ribosylation</a:t>
            </a:r>
            <a:r>
              <a:rPr lang="en-US" sz="2900" b="1" dirty="0">
                <a:latin typeface="Times New Roman" pitchFamily="18" charset="0"/>
                <a:cs typeface="Times New Roman" pitchFamily="18" charset="0"/>
              </a:rPr>
              <a:t>—to the inhibitory subunit of the G protein complex (</a:t>
            </a:r>
            <a:r>
              <a:rPr lang="en-US" sz="2900" b="1" dirty="0" err="1">
                <a:latin typeface="Times New Roman" pitchFamily="18" charset="0"/>
                <a:cs typeface="Times New Roman" pitchFamily="18" charset="0"/>
              </a:rPr>
              <a:t>G</a:t>
            </a:r>
            <a:r>
              <a:rPr lang="en-US" sz="2900" b="1" baseline="-25000" dirty="0" err="1">
                <a:latin typeface="Times New Roman" pitchFamily="18" charset="0"/>
                <a:cs typeface="Times New Roman" pitchFamily="18" charset="0"/>
              </a:rPr>
              <a:t>i</a:t>
            </a:r>
            <a:r>
              <a:rPr lang="en-US" sz="2900" b="1" dirty="0">
                <a:latin typeface="Times New Roman" pitchFamily="18" charset="0"/>
                <a:cs typeface="Times New Roman" pitchFamily="18" charset="0"/>
              </a:rPr>
              <a:t> protein). </a:t>
            </a:r>
            <a:endParaRPr lang="en-US" sz="2900" b="1" dirty="0" smtClean="0">
              <a:latin typeface="Times New Roman" pitchFamily="18" charset="0"/>
              <a:cs typeface="Times New Roman" pitchFamily="18" charset="0"/>
            </a:endParaRPr>
          </a:p>
          <a:p>
            <a:pPr indent="-457200" algn="just" rtl="0">
              <a:lnSpc>
                <a:spcPct val="150000"/>
              </a:lnSpc>
              <a:spcAft>
                <a:spcPts val="1000"/>
              </a:spcAft>
            </a:pPr>
            <a:r>
              <a:rPr lang="en-US" sz="2900" b="1" dirty="0" smtClean="0">
                <a:latin typeface="Times New Roman" pitchFamily="18" charset="0"/>
                <a:cs typeface="Times New Roman" pitchFamily="18" charset="0"/>
              </a:rPr>
              <a:t>This </a:t>
            </a:r>
            <a:r>
              <a:rPr lang="en-US" sz="2900" b="1" dirty="0">
                <a:latin typeface="Times New Roman" pitchFamily="18" charset="0"/>
                <a:cs typeface="Times New Roman" pitchFamily="18" charset="0"/>
              </a:rPr>
              <a:t>results in </a:t>
            </a:r>
            <a:r>
              <a:rPr lang="en-US" sz="2900" b="1" dirty="0" smtClean="0">
                <a:latin typeface="Times New Roman" pitchFamily="18" charset="0"/>
                <a:cs typeface="Times New Roman" pitchFamily="18" charset="0"/>
              </a:rPr>
              <a:t>prolonged stimulation of </a:t>
            </a:r>
            <a:r>
              <a:rPr lang="en-US" sz="2900" b="1" dirty="0" err="1" smtClean="0">
                <a:latin typeface="Times New Roman" pitchFamily="18" charset="0"/>
                <a:cs typeface="Times New Roman" pitchFamily="18" charset="0"/>
              </a:rPr>
              <a:t>adenylate</a:t>
            </a:r>
            <a:r>
              <a:rPr lang="en-US" sz="2900" b="1" dirty="0" smtClean="0">
                <a:latin typeface="Times New Roman" pitchFamily="18" charset="0"/>
                <a:cs typeface="Times New Roman" pitchFamily="18" charset="0"/>
              </a:rPr>
              <a:t> </a:t>
            </a:r>
            <a:r>
              <a:rPr lang="en-US" sz="2900" b="1" dirty="0" err="1" smtClean="0">
                <a:latin typeface="Times New Roman" pitchFamily="18" charset="0"/>
                <a:cs typeface="Times New Roman" pitchFamily="18" charset="0"/>
              </a:rPr>
              <a:t>cyclase</a:t>
            </a:r>
            <a:r>
              <a:rPr lang="en-US" sz="2900" b="1" dirty="0" smtClean="0">
                <a:latin typeface="Times New Roman" pitchFamily="18" charset="0"/>
                <a:cs typeface="Times New Roman" pitchFamily="18" charset="0"/>
              </a:rPr>
              <a:t> and a consequent rise in cyclic adenosine </a:t>
            </a:r>
            <a:r>
              <a:rPr lang="en-US" sz="2900" b="1" dirty="0" err="1" smtClean="0">
                <a:latin typeface="Times New Roman" pitchFamily="18" charset="0"/>
                <a:cs typeface="Times New Roman" pitchFamily="18" charset="0"/>
              </a:rPr>
              <a:t>monophosphate</a:t>
            </a:r>
            <a:r>
              <a:rPr lang="en-US" sz="2900" b="1" dirty="0" smtClean="0">
                <a:latin typeface="Times New Roman" pitchFamily="18" charset="0"/>
                <a:cs typeface="Times New Roman" pitchFamily="18" charset="0"/>
              </a:rPr>
              <a:t> (</a:t>
            </a:r>
            <a:r>
              <a:rPr lang="en-US" sz="2900" b="1" dirty="0">
                <a:latin typeface="Times New Roman" pitchFamily="18" charset="0"/>
                <a:cs typeface="Times New Roman" pitchFamily="18" charset="0"/>
              </a:rPr>
              <a:t>AMP) and in cyclic AMP-dependent protein </a:t>
            </a:r>
            <a:r>
              <a:rPr lang="en-US" sz="2900" b="1" dirty="0" err="1">
                <a:latin typeface="Times New Roman" pitchFamily="18" charset="0"/>
                <a:cs typeface="Times New Roman" pitchFamily="18" charset="0"/>
              </a:rPr>
              <a:t>kinase</a:t>
            </a:r>
            <a:r>
              <a:rPr lang="en-US" sz="2900" b="1" dirty="0">
                <a:latin typeface="Times New Roman" pitchFamily="18" charset="0"/>
                <a:cs typeface="Times New Roman" pitchFamily="18" charset="0"/>
              </a:rPr>
              <a:t> </a:t>
            </a:r>
            <a:r>
              <a:rPr lang="en-US" sz="2900" b="1" dirty="0" smtClean="0">
                <a:latin typeface="Times New Roman" pitchFamily="18" charset="0"/>
                <a:cs typeface="Times New Roman" pitchFamily="18" charset="0"/>
              </a:rPr>
              <a:t>activity lead to </a:t>
            </a:r>
            <a:r>
              <a:rPr lang="en-US" sz="2900" b="1" dirty="0" err="1" smtClean="0">
                <a:latin typeface="Times New Roman" pitchFamily="18" charset="0"/>
                <a:cs typeface="Times New Roman" pitchFamily="18" charset="0"/>
              </a:rPr>
              <a:t>hypersecretion</a:t>
            </a:r>
            <a:r>
              <a:rPr lang="en-US" sz="2900" b="1" dirty="0" smtClean="0">
                <a:latin typeface="Times New Roman" pitchFamily="18" charset="0"/>
                <a:cs typeface="Times New Roman" pitchFamily="18" charset="0"/>
              </a:rPr>
              <a:t> of mucus.</a:t>
            </a:r>
            <a:endParaRPr lang="ar-SA" sz="29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6100"/>
            <a:ext cx="8229600" cy="5580063"/>
          </a:xfrm>
        </p:spPr>
        <p:txBody>
          <a:bodyPr>
            <a:normAutofit fontScale="85000" lnSpcReduction="20000"/>
          </a:bodyPr>
          <a:lstStyle/>
          <a:p>
            <a:pPr marL="514350" indent="-514350" algn="just" rtl="0">
              <a:lnSpc>
                <a:spcPct val="150000"/>
              </a:lnSpc>
              <a:spcAft>
                <a:spcPts val="1000"/>
              </a:spcAft>
              <a:tabLst>
                <a:tab pos="90170" algn="l"/>
              </a:tabLst>
            </a:pPr>
            <a:r>
              <a:rPr lang="en-US" b="1" dirty="0" err="1" smtClean="0">
                <a:latin typeface="Times New Roman" pitchFamily="18" charset="0"/>
                <a:cs typeface="Times New Roman" pitchFamily="18" charset="0"/>
              </a:rPr>
              <a:t>Pertussis</a:t>
            </a:r>
            <a:r>
              <a:rPr lang="en-US" b="1" dirty="0" smtClean="0">
                <a:latin typeface="Times New Roman" pitchFamily="18" charset="0"/>
                <a:cs typeface="Times New Roman" pitchFamily="18" charset="0"/>
              </a:rPr>
              <a:t> toxin also causes a striking </a:t>
            </a:r>
            <a:r>
              <a:rPr lang="en-US" b="1" dirty="0" err="1" smtClean="0">
                <a:latin typeface="Times New Roman" pitchFamily="18" charset="0"/>
                <a:cs typeface="Times New Roman" pitchFamily="18" charset="0"/>
              </a:rPr>
              <a:t>lymphocytosis</a:t>
            </a:r>
            <a:r>
              <a:rPr lang="en-US" b="1" dirty="0" smtClean="0">
                <a:latin typeface="Times New Roman" pitchFamily="18" charset="0"/>
                <a:cs typeface="Times New Roman" pitchFamily="18" charset="0"/>
              </a:rPr>
              <a:t> in the blood of </a:t>
            </a:r>
            <a:r>
              <a:rPr lang="en-US" b="1" dirty="0" err="1" smtClean="0">
                <a:latin typeface="Times New Roman" pitchFamily="18" charset="0"/>
                <a:cs typeface="Times New Roman" pitchFamily="18" charset="0"/>
              </a:rPr>
              <a:t>patientsis</a:t>
            </a:r>
            <a:r>
              <a:rPr lang="en-US" b="1" dirty="0" smtClean="0">
                <a:latin typeface="Times New Roman" pitchFamily="18" charset="0"/>
                <a:cs typeface="Times New Roman" pitchFamily="18" charset="0"/>
              </a:rPr>
              <a:t>. </a:t>
            </a:r>
          </a:p>
          <a:p>
            <a:pPr marL="514350" indent="-514350" algn="just" rtl="0">
              <a:lnSpc>
                <a:spcPct val="150000"/>
              </a:lnSpc>
              <a:spcAft>
                <a:spcPts val="1000"/>
              </a:spcAft>
              <a:buNone/>
              <a:tabLst>
                <a:tab pos="90170" algn="l"/>
              </a:tabLst>
            </a:pPr>
            <a:r>
              <a:rPr lang="en-US" b="1" dirty="0" smtClean="0">
                <a:latin typeface="Times New Roman"/>
                <a:ea typeface="Times New Roman"/>
                <a:cs typeface="Arial"/>
              </a:rPr>
              <a:t>3. </a:t>
            </a:r>
            <a:r>
              <a:rPr lang="en-US" b="1" dirty="0" smtClean="0">
                <a:latin typeface="Times New Roman" pitchFamily="18" charset="0"/>
                <a:ea typeface="Times New Roman"/>
                <a:cs typeface="Times New Roman" pitchFamily="18" charset="0"/>
              </a:rPr>
              <a:t>The organisms also synthesize </a:t>
            </a:r>
            <a:r>
              <a:rPr lang="en-US" b="1" dirty="0" err="1" smtClean="0">
                <a:latin typeface="Times New Roman" pitchFamily="18" charset="0"/>
                <a:ea typeface="Times New Roman"/>
                <a:cs typeface="Times New Roman" pitchFamily="18" charset="0"/>
              </a:rPr>
              <a:t>adenylate</a:t>
            </a:r>
            <a:r>
              <a:rPr lang="en-US" b="1" dirty="0" smtClean="0">
                <a:latin typeface="Times New Roman" pitchFamily="18" charset="0"/>
                <a:ea typeface="Times New Roman"/>
                <a:cs typeface="Times New Roman" pitchFamily="18" charset="0"/>
              </a:rPr>
              <a:t> </a:t>
            </a:r>
            <a:r>
              <a:rPr lang="en-US" b="1" dirty="0" err="1" smtClean="0">
                <a:latin typeface="Times New Roman" pitchFamily="18" charset="0"/>
                <a:ea typeface="Times New Roman"/>
                <a:cs typeface="Times New Roman" pitchFamily="18" charset="0"/>
              </a:rPr>
              <a:t>cyclase</a:t>
            </a:r>
            <a:r>
              <a:rPr lang="en-US" b="1" dirty="0" smtClean="0">
                <a:latin typeface="Times New Roman" pitchFamily="18" charset="0"/>
                <a:ea typeface="Times New Roman"/>
                <a:cs typeface="Times New Roman" pitchFamily="18" charset="0"/>
              </a:rPr>
              <a:t> can inhibit their bactericidal activity of  </a:t>
            </a:r>
            <a:r>
              <a:rPr lang="en-US" b="1" dirty="0" err="1" smtClean="0">
                <a:latin typeface="Times New Roman" pitchFamily="18" charset="0"/>
                <a:ea typeface="Times New Roman"/>
                <a:cs typeface="Times New Roman" pitchFamily="18" charset="0"/>
              </a:rPr>
              <a:t>neutrophils</a:t>
            </a:r>
            <a:r>
              <a:rPr lang="en-US" b="1" dirty="0" smtClean="0">
                <a:latin typeface="Times New Roman" pitchFamily="18" charset="0"/>
                <a:ea typeface="Times New Roman"/>
                <a:cs typeface="Times New Roman" pitchFamily="18" charset="0"/>
              </a:rPr>
              <a:t>.</a:t>
            </a:r>
          </a:p>
          <a:p>
            <a:pPr marL="514350" lvl="0" indent="-514350" algn="just" rtl="0">
              <a:lnSpc>
                <a:spcPct val="150000"/>
              </a:lnSpc>
              <a:spcAft>
                <a:spcPts val="1000"/>
              </a:spcAft>
              <a:buNone/>
              <a:tabLst>
                <a:tab pos="90170" algn="l"/>
              </a:tabLst>
            </a:pPr>
            <a:r>
              <a:rPr lang="en-US" b="1" dirty="0" smtClean="0">
                <a:latin typeface="Times New Roman"/>
                <a:ea typeface="Times New Roman"/>
                <a:cs typeface="Arial"/>
              </a:rPr>
              <a:t> 4. Tracheal </a:t>
            </a:r>
            <a:r>
              <a:rPr lang="en-US" b="1" dirty="0" err="1" smtClean="0">
                <a:latin typeface="Times New Roman"/>
                <a:ea typeface="Times New Roman"/>
                <a:cs typeface="Arial"/>
              </a:rPr>
              <a:t>cytotoxin</a:t>
            </a:r>
            <a:r>
              <a:rPr lang="en-US" b="1" dirty="0" smtClean="0">
                <a:latin typeface="Times New Roman"/>
                <a:ea typeface="Times New Roman"/>
                <a:cs typeface="Arial"/>
              </a:rPr>
              <a:t> is a fragment of the bacterial </a:t>
            </a:r>
            <a:r>
              <a:rPr lang="en-US" b="1" dirty="0" err="1" smtClean="0">
                <a:latin typeface="Times New Roman"/>
                <a:ea typeface="Times New Roman"/>
                <a:cs typeface="Arial"/>
              </a:rPr>
              <a:t>peptidoglycan</a:t>
            </a:r>
            <a:r>
              <a:rPr lang="en-US" b="1" dirty="0" smtClean="0">
                <a:latin typeface="Times New Roman"/>
                <a:ea typeface="Times New Roman"/>
                <a:cs typeface="Arial"/>
              </a:rPr>
              <a:t> that damages ciliated cells of the respiratory tract. It act in concert with </a:t>
            </a:r>
            <a:r>
              <a:rPr lang="en-US" b="1" dirty="0" err="1" smtClean="0">
                <a:latin typeface="Times New Roman"/>
                <a:ea typeface="Times New Roman"/>
                <a:cs typeface="Arial"/>
              </a:rPr>
              <a:t>endotoxin</a:t>
            </a:r>
            <a:r>
              <a:rPr lang="en-US" b="1" dirty="0" smtClean="0">
                <a:latin typeface="Times New Roman"/>
                <a:ea typeface="Times New Roman"/>
                <a:cs typeface="Arial"/>
              </a:rPr>
              <a:t> to induce nitric oxide, which kills the ciliated epithelial cells.</a:t>
            </a:r>
            <a:endParaRPr lang="en-US" sz="2400" b="1" dirty="0">
              <a:ea typeface="Calibri"/>
              <a:cs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9412" name="Picture 4" descr="PertussisClinicalGraph"/>
          <p:cNvPicPr>
            <a:picLocks noChangeAspect="1" noChangeArrowheads="1"/>
          </p:cNvPicPr>
          <p:nvPr/>
        </p:nvPicPr>
        <p:blipFill>
          <a:blip r:embed="rId2"/>
          <a:srcRect/>
          <a:stretch>
            <a:fillRect/>
          </a:stretch>
        </p:blipFill>
        <p:spPr bwMode="auto">
          <a:xfrm>
            <a:off x="247650" y="546100"/>
            <a:ext cx="8610600" cy="6042025"/>
          </a:xfrm>
          <a:prstGeom prst="rect">
            <a:avLst/>
          </a:prstGeom>
          <a:noFill/>
        </p:spPr>
      </p:pic>
      <p:sp>
        <p:nvSpPr>
          <p:cNvPr id="529413" name="Text Box 5"/>
          <p:cNvSpPr txBox="1">
            <a:spLocks noChangeArrowheads="1"/>
          </p:cNvSpPr>
          <p:nvPr/>
        </p:nvSpPr>
        <p:spPr bwMode="auto">
          <a:xfrm>
            <a:off x="76200" y="-76200"/>
            <a:ext cx="8978900" cy="762000"/>
          </a:xfrm>
          <a:prstGeom prst="rect">
            <a:avLst/>
          </a:prstGeom>
          <a:noFill/>
          <a:ln w="9525" algn="ctr">
            <a:noFill/>
            <a:miter lim="800000"/>
            <a:headEnd/>
            <a:tailEnd/>
          </a:ln>
          <a:effectLst/>
        </p:spPr>
        <p:txBody>
          <a:bodyPr>
            <a:spAutoFit/>
          </a:bodyPr>
          <a:lstStyle/>
          <a:p>
            <a:pPr algn="ctr">
              <a:spcBef>
                <a:spcPct val="50000"/>
              </a:spcBef>
            </a:pPr>
            <a:r>
              <a:rPr lang="en-US" sz="4400" i="1">
                <a:solidFill>
                  <a:srgbClr val="14078B"/>
                </a:solidFill>
              </a:rPr>
              <a:t>Clinical Progression of Pertussis</a:t>
            </a:r>
          </a:p>
        </p:txBody>
      </p:sp>
      <p:sp>
        <p:nvSpPr>
          <p:cNvPr id="529414" name="Line 6"/>
          <p:cNvSpPr>
            <a:spLocks noChangeShapeType="1"/>
          </p:cNvSpPr>
          <p:nvPr/>
        </p:nvSpPr>
        <p:spPr bwMode="auto">
          <a:xfrm rot="-5400000">
            <a:off x="2908300" y="5092700"/>
            <a:ext cx="444500" cy="0"/>
          </a:xfrm>
          <a:prstGeom prst="line">
            <a:avLst/>
          </a:prstGeom>
          <a:noFill/>
          <a:ln w="88900">
            <a:solidFill>
              <a:srgbClr val="CC0000"/>
            </a:solidFill>
            <a:round/>
            <a:headEnd/>
            <a:tailEnd type="stealth" w="med" len="med"/>
          </a:ln>
          <a:effectLst/>
        </p:spPr>
        <p:txBody>
          <a:bodyPr wrap="none" anchor="ctr"/>
          <a:lstStyle/>
          <a:p>
            <a:endParaRPr lang="ar-SA"/>
          </a:p>
        </p:txBody>
      </p:sp>
      <p:sp>
        <p:nvSpPr>
          <p:cNvPr id="529415" name="Text Box 7"/>
          <p:cNvSpPr txBox="1">
            <a:spLocks noChangeArrowheads="1"/>
          </p:cNvSpPr>
          <p:nvPr/>
        </p:nvSpPr>
        <p:spPr bwMode="auto">
          <a:xfrm>
            <a:off x="3130550" y="5591175"/>
            <a:ext cx="1752600" cy="738664"/>
          </a:xfrm>
          <a:prstGeom prst="rect">
            <a:avLst/>
          </a:prstGeom>
          <a:noFill/>
          <a:ln w="9525" algn="ctr">
            <a:noFill/>
            <a:miter lim="800000"/>
            <a:headEnd/>
            <a:tailEnd/>
          </a:ln>
          <a:effectLst/>
        </p:spPr>
        <p:txBody>
          <a:bodyPr>
            <a:spAutoFit/>
          </a:bodyPr>
          <a:lstStyle/>
          <a:p>
            <a:pPr algn="l" rtl="0">
              <a:spcBef>
                <a:spcPct val="50000"/>
              </a:spcBef>
            </a:pPr>
            <a:r>
              <a:rPr lang="en-US" sz="1400" dirty="0"/>
              <a:t>Most infectious, but generally not yet diagnosed</a:t>
            </a:r>
          </a:p>
        </p:txBody>
      </p:sp>
      <p:sp>
        <p:nvSpPr>
          <p:cNvPr id="529416" name="Text Box 8"/>
          <p:cNvSpPr txBox="1">
            <a:spLocks noChangeArrowheads="1"/>
          </p:cNvSpPr>
          <p:nvPr/>
        </p:nvSpPr>
        <p:spPr bwMode="auto">
          <a:xfrm>
            <a:off x="3124200" y="3960813"/>
            <a:ext cx="1752600" cy="687387"/>
          </a:xfrm>
          <a:prstGeom prst="rect">
            <a:avLst/>
          </a:prstGeom>
          <a:noFill/>
          <a:ln w="9525" algn="ctr">
            <a:noFill/>
            <a:miter lim="800000"/>
            <a:headEnd/>
            <a:tailEnd/>
          </a:ln>
          <a:effectLst/>
        </p:spPr>
        <p:txBody>
          <a:bodyPr>
            <a:spAutoFit/>
          </a:bodyPr>
          <a:lstStyle/>
          <a:p>
            <a:pPr algn="l" rtl="0">
              <a:spcBef>
                <a:spcPct val="50000"/>
              </a:spcBef>
            </a:pPr>
            <a:r>
              <a:rPr lang="en-US" sz="1300" b="1" dirty="0">
                <a:cs typeface="+mj-cs"/>
              </a:rPr>
              <a:t>Inflammation of respiratory mucosal </a:t>
            </a:r>
            <a:r>
              <a:rPr lang="en-US" sz="1300" b="1" dirty="0" err="1">
                <a:cs typeface="+mj-cs"/>
              </a:rPr>
              <a:t>memb</a:t>
            </a:r>
            <a:r>
              <a:rPr lang="en-US" sz="1300" dirty="0"/>
              <a:t>.</a:t>
            </a:r>
          </a:p>
        </p:txBody>
      </p:sp>
      <p:sp>
        <p:nvSpPr>
          <p:cNvPr id="529417" name="Text Box 9"/>
          <p:cNvSpPr txBox="1">
            <a:spLocks noChangeArrowheads="1"/>
          </p:cNvSpPr>
          <p:nvPr/>
        </p:nvSpPr>
        <p:spPr bwMode="auto">
          <a:xfrm>
            <a:off x="4114800" y="3641725"/>
            <a:ext cx="381000" cy="473075"/>
          </a:xfrm>
          <a:prstGeom prst="rect">
            <a:avLst/>
          </a:prstGeom>
          <a:noFill/>
          <a:ln w="9525" algn="ctr">
            <a:noFill/>
            <a:miter lim="800000"/>
            <a:headEnd/>
            <a:tailEnd/>
          </a:ln>
          <a:effectLst/>
        </p:spPr>
        <p:txBody>
          <a:bodyPr>
            <a:spAutoFit/>
          </a:bodyPr>
          <a:lstStyle/>
          <a:p>
            <a:pPr>
              <a:spcBef>
                <a:spcPct val="50000"/>
              </a:spcBef>
            </a:pPr>
            <a:r>
              <a:rPr lang="en-US" sz="2500"/>
              <a:t>,</a:t>
            </a:r>
          </a:p>
        </p:txBody>
      </p:sp>
      <p:sp>
        <p:nvSpPr>
          <p:cNvPr id="529418" name="Text Box 10"/>
          <p:cNvSpPr txBox="1">
            <a:spLocks noChangeArrowheads="1"/>
          </p:cNvSpPr>
          <p:nvPr/>
        </p:nvSpPr>
        <p:spPr bwMode="auto">
          <a:xfrm>
            <a:off x="8001000" y="4038600"/>
            <a:ext cx="1219200" cy="396875"/>
          </a:xfrm>
          <a:prstGeom prst="rect">
            <a:avLst/>
          </a:prstGeom>
          <a:noFill/>
          <a:ln w="9525" algn="ctr">
            <a:noFill/>
            <a:miter lim="800000"/>
            <a:headEnd/>
            <a:tailEnd/>
          </a:ln>
          <a:effectLst/>
        </p:spPr>
        <p:txBody>
          <a:bodyPr>
            <a:spAutoFit/>
          </a:bodyPr>
          <a:lstStyle/>
          <a:p>
            <a:pPr>
              <a:spcBef>
                <a:spcPct val="50000"/>
              </a:spcBef>
            </a:pPr>
            <a:r>
              <a:rPr lang="en-US" sz="2000" b="1" dirty="0"/>
              <a:t>or death</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47650" y="0"/>
            <a:ext cx="8401049" cy="80329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2800" b="1" i="0" u="sng"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Laboratory Diagnosis</a:t>
            </a:r>
          </a:p>
          <a:p>
            <a:pPr lvl="0" algn="just" rtl="0">
              <a:lnSpc>
                <a:spcPct val="150000"/>
              </a:lnSpc>
              <a:buFont typeface="Wingdings" pitchFamily="2" charset="2"/>
              <a:buChar char="Ø"/>
            </a:pPr>
            <a:r>
              <a:rPr lang="en-US" sz="2000" b="1" dirty="0">
                <a:latin typeface="Times New Roman" pitchFamily="18" charset="0"/>
                <a:cs typeface="Times New Roman" pitchFamily="18" charset="0"/>
              </a:rPr>
              <a:t>The </a:t>
            </a: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nasopharyngeal swabs taken during the paroxysmal stage. </a:t>
            </a:r>
          </a:p>
          <a:p>
            <a:pPr marL="679450" lvl="0" indent="-390525" algn="l" rtl="0" fontAlgn="base">
              <a:lnSpc>
                <a:spcPct val="150000"/>
              </a:lnSpc>
              <a:spcBef>
                <a:spcPct val="0"/>
              </a:spcBef>
              <a:spcAft>
                <a:spcPct val="0"/>
              </a:spcAft>
              <a:buFont typeface="Wingdings" pitchFamily="2" charset="2"/>
              <a:buChar char="Ø"/>
            </a:pPr>
            <a:r>
              <a:rPr lang="en-US" sz="2000" b="1" dirty="0" err="1">
                <a:solidFill>
                  <a:srgbClr val="000000"/>
                </a:solidFill>
                <a:latin typeface="Times New Roman" pitchFamily="18" charset="0"/>
                <a:cs typeface="Times New Roman" pitchFamily="18" charset="0"/>
              </a:rPr>
              <a:t>Nonmotile</a:t>
            </a:r>
            <a:endParaRPr lang="en-US" sz="2000" b="1" dirty="0">
              <a:solidFill>
                <a:srgbClr val="000000"/>
              </a:solidFill>
              <a:latin typeface="Times New Roman" pitchFamily="18" charset="0"/>
              <a:cs typeface="Times New Roman" pitchFamily="18" charset="0"/>
            </a:endParaRPr>
          </a:p>
          <a:p>
            <a:pPr marL="679450" lvl="0" indent="-390525" algn="l" rtl="0" fontAlgn="base">
              <a:lnSpc>
                <a:spcPct val="150000"/>
              </a:lnSpc>
              <a:spcBef>
                <a:spcPct val="0"/>
              </a:spcBef>
              <a:spcAft>
                <a:spcPct val="0"/>
              </a:spcAft>
              <a:buFont typeface="Wingdings" pitchFamily="2" charset="2"/>
              <a:buChar char="Ø"/>
            </a:pPr>
            <a:r>
              <a:rPr lang="en-US" sz="2000" b="1" dirty="0">
                <a:solidFill>
                  <a:srgbClr val="000000"/>
                </a:solidFill>
                <a:latin typeface="Times New Roman" pitchFamily="18" charset="0"/>
                <a:cs typeface="Times New Roman" pitchFamily="18" charset="0"/>
              </a:rPr>
              <a:t>Fastidious and </a:t>
            </a:r>
            <a:r>
              <a:rPr lang="en-US" sz="2000" b="1" dirty="0" smtClean="0">
                <a:solidFill>
                  <a:srgbClr val="000000"/>
                </a:solidFill>
                <a:latin typeface="Times New Roman" pitchFamily="18" charset="0"/>
                <a:cs typeface="Times New Roman" pitchFamily="18" charset="0"/>
              </a:rPr>
              <a:t>slow-growing</a:t>
            </a:r>
          </a:p>
          <a:p>
            <a:pPr marL="679450" indent="-390525" algn="l" rtl="0" fontAlgn="base">
              <a:lnSpc>
                <a:spcPct val="150000"/>
              </a:lnSpc>
              <a:spcBef>
                <a:spcPct val="0"/>
              </a:spcBef>
              <a:spcAft>
                <a:spcPct val="0"/>
              </a:spcAft>
              <a:buFont typeface="Wingdings" pitchFamily="2" charset="2"/>
              <a:buChar char="Ø"/>
            </a:pPr>
            <a:r>
              <a:rPr lang="en-US" sz="2000" b="1" dirty="0" smtClean="0">
                <a:solidFill>
                  <a:srgbClr val="000000"/>
                </a:solidFill>
                <a:latin typeface="Times New Roman" pitchFamily="18" charset="0"/>
                <a:cs typeface="Times New Roman" pitchFamily="18" charset="0"/>
              </a:rPr>
              <a:t>Isolated on modified Bordet-</a:t>
            </a:r>
            <a:r>
              <a:rPr lang="en-US" sz="2000" b="1" dirty="0" err="1" smtClean="0">
                <a:solidFill>
                  <a:srgbClr val="000000"/>
                </a:solidFill>
                <a:latin typeface="Times New Roman" pitchFamily="18" charset="0"/>
                <a:cs typeface="Times New Roman" pitchFamily="18" charset="0"/>
              </a:rPr>
              <a:t>Gengou</a:t>
            </a:r>
            <a:r>
              <a:rPr lang="en-US" sz="2000" b="1" dirty="0" smtClean="0">
                <a:solidFill>
                  <a:srgbClr val="000000"/>
                </a:solidFill>
                <a:latin typeface="Times New Roman" pitchFamily="18" charset="0"/>
                <a:cs typeface="Times New Roman" pitchFamily="18" charset="0"/>
              </a:rPr>
              <a:t> agar</a:t>
            </a:r>
            <a:endParaRPr lang="en-US" sz="2000" b="1" dirty="0">
              <a:solidFill>
                <a:srgbClr val="000000"/>
              </a:solidFill>
              <a:latin typeface="Times New Roman" pitchFamily="18" charset="0"/>
              <a:cs typeface="Times New Roman" pitchFamily="18" charset="0"/>
            </a:endParaRPr>
          </a:p>
          <a:p>
            <a:pPr marL="1193800" lvl="1" indent="-338138" algn="l" rtl="0" fontAlgn="base">
              <a:lnSpc>
                <a:spcPct val="150000"/>
              </a:lnSpc>
              <a:spcBef>
                <a:spcPct val="0"/>
              </a:spcBef>
              <a:spcAft>
                <a:spcPct val="0"/>
              </a:spcAft>
              <a:buFont typeface="Wingdings" pitchFamily="2" charset="2"/>
              <a:buChar char="Ø"/>
            </a:pPr>
            <a:r>
              <a:rPr lang="en-US" sz="2000" b="1" dirty="0">
                <a:solidFill>
                  <a:srgbClr val="000000"/>
                </a:solidFill>
                <a:latin typeface="Times New Roman" pitchFamily="18" charset="0"/>
                <a:cs typeface="Times New Roman" pitchFamily="18" charset="0"/>
              </a:rPr>
              <a:t>Requires </a:t>
            </a:r>
            <a:r>
              <a:rPr lang="en-US" sz="2000" b="1" dirty="0" err="1">
                <a:solidFill>
                  <a:srgbClr val="000000"/>
                </a:solidFill>
                <a:latin typeface="Times New Roman" pitchFamily="18" charset="0"/>
                <a:cs typeface="Times New Roman" pitchFamily="18" charset="0"/>
              </a:rPr>
              <a:t>nicotinamide</a:t>
            </a:r>
            <a:r>
              <a:rPr lang="en-US" sz="2000" b="1" dirty="0">
                <a:solidFill>
                  <a:srgbClr val="000000"/>
                </a:solidFill>
                <a:latin typeface="Times New Roman" pitchFamily="18" charset="0"/>
                <a:cs typeface="Times New Roman" pitchFamily="18" charset="0"/>
              </a:rPr>
              <a:t> </a:t>
            </a:r>
            <a:r>
              <a:rPr lang="en-US" sz="2000" b="1" dirty="0" smtClean="0">
                <a:solidFill>
                  <a:srgbClr val="000000"/>
                </a:solidFill>
                <a:latin typeface="Times New Roman" pitchFamily="18" charset="0"/>
                <a:cs typeface="Times New Roman" pitchFamily="18" charset="0"/>
              </a:rPr>
              <a:t>, </a:t>
            </a:r>
            <a:r>
              <a:rPr lang="en-US" sz="2000" b="1" dirty="0">
                <a:solidFill>
                  <a:srgbClr val="000000"/>
                </a:solidFill>
                <a:latin typeface="Times New Roman" pitchFamily="18" charset="0"/>
                <a:cs typeface="Times New Roman" pitchFamily="18" charset="0"/>
              </a:rPr>
              <a:t>charcoal, starch, blood, or albumin to absorb toxic substances</a:t>
            </a:r>
          </a:p>
          <a:p>
            <a:pPr marL="1193800" lvl="1" indent="-338138" algn="l" rtl="0" fontAlgn="base">
              <a:lnSpc>
                <a:spcPct val="150000"/>
              </a:lnSpc>
              <a:spcBef>
                <a:spcPct val="0"/>
              </a:spcBef>
              <a:spcAft>
                <a:spcPct val="0"/>
              </a:spcAft>
              <a:buFont typeface="Wingdings" pitchFamily="2" charset="2"/>
              <a:buChar char="Ø"/>
            </a:pPr>
            <a:r>
              <a:rPr lang="en-US" sz="2000" b="1" dirty="0">
                <a:solidFill>
                  <a:srgbClr val="000000"/>
                </a:solidFill>
                <a:latin typeface="Times New Roman" pitchFamily="18" charset="0"/>
                <a:cs typeface="Times New Roman" pitchFamily="18" charset="0"/>
              </a:rPr>
              <a:t>Requires prolonged growth </a:t>
            </a:r>
          </a:p>
          <a:p>
            <a:pPr lvl="0" algn="just" rtl="0">
              <a:lnSpc>
                <a:spcPct val="150000"/>
              </a:lnSpc>
              <a:buFont typeface="Wingdings" pitchFamily="2" charset="2"/>
              <a:buChar char="Ø"/>
            </a:pPr>
            <a:r>
              <a:rPr lang="en-US" sz="2000" b="1" dirty="0" smtClean="0">
                <a:latin typeface="Times New Roman" pitchFamily="18" charset="0"/>
                <a:cs typeface="Times New Roman" pitchFamily="18" charset="0"/>
              </a:rPr>
              <a:t>Identification </a:t>
            </a:r>
            <a:r>
              <a:rPr lang="en-US" sz="2000" b="1" dirty="0">
                <a:latin typeface="Times New Roman" pitchFamily="18" charset="0"/>
                <a:cs typeface="Times New Roman" pitchFamily="18" charset="0"/>
              </a:rPr>
              <a:t>of the isolated organism </a:t>
            </a:r>
            <a:r>
              <a:rPr lang="en-US" sz="2000" b="1" dirty="0" smtClean="0">
                <a:latin typeface="Times New Roman" pitchFamily="18" charset="0"/>
                <a:cs typeface="Times New Roman" pitchFamily="18" charset="0"/>
              </a:rPr>
              <a:t>by </a:t>
            </a:r>
            <a:r>
              <a:rPr lang="en-US" sz="2000" b="1" dirty="0">
                <a:latin typeface="Times New Roman" pitchFamily="18" charset="0"/>
                <a:cs typeface="Times New Roman" pitchFamily="18" charset="0"/>
              </a:rPr>
              <a:t>agglutination with specific antiserum or by fluorescent-antibody staining. </a:t>
            </a:r>
          </a:p>
          <a:p>
            <a:pPr lvl="0" algn="just" rtl="0">
              <a:lnSpc>
                <a:spcPct val="150000"/>
              </a:lnSpc>
              <a:buFont typeface="Wingdings" pitchFamily="2" charset="2"/>
              <a:buChar char="Ø"/>
            </a:pPr>
            <a:r>
              <a:rPr lang="en-US" sz="2000" b="1" dirty="0">
                <a:latin typeface="Times New Roman" pitchFamily="18" charset="0"/>
                <a:cs typeface="Times New Roman" pitchFamily="18" charset="0"/>
              </a:rPr>
              <a:t>Polymerase chain reaction–based tests are highly specific and sensitive </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a:p>
            <a:pPr lvl="0" algn="just" rtl="0">
              <a:lnSpc>
                <a:spcPct val="150000"/>
              </a:lnSpc>
              <a:buFont typeface="Wingdings" pitchFamily="2" charset="2"/>
              <a:buChar char="Ø"/>
            </a:pPr>
            <a:r>
              <a:rPr lang="en-US" sz="2000" b="1" dirty="0" smtClean="0">
                <a:latin typeface="Times New Roman" pitchFamily="18" charset="0"/>
                <a:cs typeface="Times New Roman" pitchFamily="18" charset="0"/>
              </a:rPr>
              <a:t>Serological tests that detect antibody in the patient's serum can </a:t>
            </a:r>
            <a:r>
              <a:rPr lang="en-US" sz="2000" b="1" dirty="0">
                <a:latin typeface="Times New Roman" pitchFamily="18" charset="0"/>
                <a:cs typeface="Times New Roman" pitchFamily="18" charset="0"/>
              </a:rPr>
              <a:t>be used for diagnosis in those patients.</a:t>
            </a:r>
          </a:p>
          <a:p>
            <a:pPr marL="0" marR="0" lvl="0" indent="0" algn="l" defTabSz="914400" rtl="0" eaLnBrk="1" fontAlgn="base" latinLnBrk="0" hangingPunct="1">
              <a:lnSpc>
                <a:spcPct val="150000"/>
              </a:lnSpc>
              <a:spcBef>
                <a:spcPct val="0"/>
              </a:spcBef>
              <a:spcAft>
                <a:spcPct val="0"/>
              </a:spcAft>
              <a:buClrTx/>
              <a:buSzTx/>
              <a:buFont typeface="Wingdings" pitchFamily="2" charset="2"/>
              <a:buChar char="Ø"/>
              <a:tabLst/>
            </a:pPr>
            <a:endParaRPr kumimoji="0" lang="en-US"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endParaRPr lang="en-US" sz="2000" b="1" u="sng" dirty="0">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endParaRPr kumimoji="0" lang="en-US" sz="20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1"/>
          <p:cNvSpPr>
            <a:spLocks noChangeArrowheads="1"/>
          </p:cNvSpPr>
          <p:nvPr/>
        </p:nvSpPr>
        <p:spPr bwMode="auto">
          <a:xfrm>
            <a:off x="247649" y="546100"/>
            <a:ext cx="8648701" cy="56164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Treatment</a:t>
            </a:r>
            <a:endParaRPr kumimoji="0" lang="en-US"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514350" marR="0" lvl="0" indent="-514350" algn="justLow" defTabSz="914400" rtl="0" eaLnBrk="0" fontAlgn="base" latinLnBrk="0" hangingPunct="0">
              <a:lnSpc>
                <a:spcPct val="150000"/>
              </a:lnSpc>
              <a:spcBef>
                <a:spcPct val="0"/>
              </a:spcBef>
              <a:spcAft>
                <a:spcPct val="0"/>
              </a:spcAft>
              <a:buClrTx/>
              <a:buSzTx/>
              <a:buFont typeface="+mj-lt"/>
              <a:buAutoNum type="arabicPeriod"/>
              <a:tabLst/>
            </a:pP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Erythromycin</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reduces the number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of organisms in the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throat</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decreases the risk of secondary complications</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but has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little influence on the course</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the disease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because the toxins have already damaged the respiratory mucosa. </a:t>
            </a:r>
          </a:p>
          <a:p>
            <a:pPr marL="514350" marR="0" lvl="0" indent="-514350" algn="justLow" defTabSz="914400" rtl="0" eaLnBrk="0" fontAlgn="base" latinLnBrk="0" hangingPunct="0">
              <a:lnSpc>
                <a:spcPct val="150000"/>
              </a:lnSpc>
              <a:spcBef>
                <a:spcPct val="0"/>
              </a:spcBef>
              <a:spcAft>
                <a:spcPct val="0"/>
              </a:spcAft>
              <a:buClrTx/>
              <a:buSzTx/>
              <a:buFont typeface="+mj-lt"/>
              <a:buAutoNum type="arabicPeriod"/>
              <a:tabLst/>
            </a:pP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Supportive care</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e.g</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oxygen therapy</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suction of mucus</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during the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paroxysmal stage</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is important,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especially in infants.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247650" y="0"/>
            <a:ext cx="8229600" cy="1139825"/>
          </a:xfrm>
        </p:spPr>
        <p:txBody>
          <a:bodyPr/>
          <a:lstStyle/>
          <a:p>
            <a:r>
              <a:rPr lang="en-US" dirty="0"/>
              <a:t>Outline</a:t>
            </a:r>
          </a:p>
        </p:txBody>
      </p:sp>
      <p:sp>
        <p:nvSpPr>
          <p:cNvPr id="64515" name="Rectangle 3"/>
          <p:cNvSpPr>
            <a:spLocks noGrp="1" noChangeArrowheads="1"/>
          </p:cNvSpPr>
          <p:nvPr>
            <p:ph type="body" idx="1"/>
          </p:nvPr>
        </p:nvSpPr>
        <p:spPr>
          <a:xfrm>
            <a:off x="968375" y="1266825"/>
            <a:ext cx="6997700" cy="4530725"/>
          </a:xfrm>
        </p:spPr>
        <p:txBody>
          <a:bodyPr/>
          <a:lstStyle/>
          <a:p>
            <a:pPr algn="just"/>
            <a:r>
              <a:rPr lang="en-US" sz="3600" i="1" dirty="0" err="1" smtClean="0">
                <a:solidFill>
                  <a:srgbClr val="FF0000"/>
                </a:solidFill>
                <a:latin typeface="Times New Roman" pitchFamily="18" charset="0"/>
                <a:ea typeface="Times New Roman"/>
                <a:cs typeface="Times New Roman" pitchFamily="18" charset="0"/>
              </a:rPr>
              <a:t>Haemophilus</a:t>
            </a:r>
            <a:r>
              <a:rPr lang="en-US" sz="3600" i="1" dirty="0" smtClean="0">
                <a:solidFill>
                  <a:srgbClr val="FF0000"/>
                </a:solidFill>
                <a:latin typeface="Times New Roman" pitchFamily="18" charset="0"/>
                <a:ea typeface="Times New Roman"/>
                <a:cs typeface="Times New Roman" pitchFamily="18" charset="0"/>
              </a:rPr>
              <a:t> </a:t>
            </a:r>
            <a:r>
              <a:rPr lang="en-US" sz="3600" i="1" dirty="0" err="1" smtClean="0">
                <a:solidFill>
                  <a:srgbClr val="FF0000"/>
                </a:solidFill>
                <a:latin typeface="Times New Roman" pitchFamily="18" charset="0"/>
                <a:ea typeface="Times New Roman"/>
                <a:cs typeface="Times New Roman" pitchFamily="18" charset="0"/>
              </a:rPr>
              <a:t>influenzae</a:t>
            </a:r>
            <a:r>
              <a:rPr lang="en-US" sz="3600" i="1" dirty="0" smtClean="0">
                <a:solidFill>
                  <a:srgbClr val="FF0000"/>
                </a:solidFill>
                <a:latin typeface="Times New Roman" pitchFamily="18" charset="0"/>
                <a:ea typeface="Times New Roman"/>
                <a:cs typeface="Times New Roman" pitchFamily="18" charset="0"/>
              </a:rPr>
              <a:t>,</a:t>
            </a:r>
          </a:p>
          <a:p>
            <a:pPr algn="just"/>
            <a:r>
              <a:rPr lang="en-US" sz="3600" i="1" dirty="0" smtClean="0">
                <a:solidFill>
                  <a:srgbClr val="FF0000"/>
                </a:solidFill>
                <a:latin typeface="Times New Roman" pitchFamily="18" charset="0"/>
                <a:ea typeface="Times New Roman"/>
                <a:cs typeface="Times New Roman" pitchFamily="18" charset="0"/>
              </a:rPr>
              <a:t> </a:t>
            </a:r>
            <a:r>
              <a:rPr lang="en-US" sz="3600" i="1" dirty="0" err="1" smtClean="0">
                <a:solidFill>
                  <a:srgbClr val="FF0000"/>
                </a:solidFill>
                <a:latin typeface="Times New Roman" pitchFamily="18" charset="0"/>
                <a:ea typeface="Times New Roman"/>
                <a:cs typeface="Times New Roman" pitchFamily="18" charset="0"/>
              </a:rPr>
              <a:t>Bordetella</a:t>
            </a:r>
            <a:r>
              <a:rPr lang="en-US" sz="3600" i="1" dirty="0" smtClean="0">
                <a:solidFill>
                  <a:srgbClr val="FF0000"/>
                </a:solidFill>
                <a:latin typeface="Times New Roman" pitchFamily="18" charset="0"/>
                <a:ea typeface="Times New Roman"/>
                <a:cs typeface="Times New Roman" pitchFamily="18" charset="0"/>
              </a:rPr>
              <a:t> </a:t>
            </a:r>
            <a:r>
              <a:rPr lang="en-US" sz="3600" i="1" dirty="0" err="1" smtClean="0">
                <a:solidFill>
                  <a:srgbClr val="FF0000"/>
                </a:solidFill>
                <a:latin typeface="Times New Roman" pitchFamily="18" charset="0"/>
                <a:ea typeface="Times New Roman"/>
                <a:cs typeface="Times New Roman" pitchFamily="18" charset="0"/>
              </a:rPr>
              <a:t>pertussis</a:t>
            </a:r>
            <a:r>
              <a:rPr lang="en-US" sz="3600" i="1" dirty="0" smtClean="0">
                <a:solidFill>
                  <a:srgbClr val="FF0000"/>
                </a:solidFill>
                <a:latin typeface="Times New Roman" pitchFamily="18" charset="0"/>
                <a:ea typeface="Times New Roman"/>
                <a:cs typeface="Times New Roman" pitchFamily="18" charset="0"/>
              </a:rPr>
              <a:t>,</a:t>
            </a:r>
            <a:r>
              <a:rPr lang="en-US" sz="3600" dirty="0" smtClean="0">
                <a:solidFill>
                  <a:srgbClr val="FF0000"/>
                </a:solidFill>
                <a:latin typeface="Times New Roman" pitchFamily="18" charset="0"/>
                <a:ea typeface="Times New Roman"/>
                <a:cs typeface="Times New Roman" pitchFamily="18" charset="0"/>
              </a:rPr>
              <a:t> </a:t>
            </a:r>
          </a:p>
          <a:p>
            <a:pPr algn="just"/>
            <a:r>
              <a:rPr lang="en-US" sz="3600" i="1" dirty="0" err="1" smtClean="0">
                <a:solidFill>
                  <a:srgbClr val="FF0000"/>
                </a:solidFill>
                <a:latin typeface="Times New Roman" pitchFamily="18" charset="0"/>
                <a:ea typeface="Times New Roman"/>
                <a:cs typeface="Times New Roman" pitchFamily="18" charset="0"/>
              </a:rPr>
              <a:t>Legionella</a:t>
            </a:r>
            <a:r>
              <a:rPr lang="en-US" sz="3600" i="1" dirty="0" smtClean="0">
                <a:solidFill>
                  <a:srgbClr val="FF0000"/>
                </a:solidFill>
                <a:latin typeface="Times New Roman" pitchFamily="18" charset="0"/>
                <a:ea typeface="Times New Roman"/>
                <a:cs typeface="Times New Roman" pitchFamily="18" charset="0"/>
              </a:rPr>
              <a:t> </a:t>
            </a:r>
            <a:r>
              <a:rPr lang="en-US" sz="3600" i="1" dirty="0" err="1" smtClean="0">
                <a:solidFill>
                  <a:srgbClr val="FF0000"/>
                </a:solidFill>
                <a:latin typeface="Times New Roman" pitchFamily="18" charset="0"/>
                <a:ea typeface="Times New Roman"/>
                <a:cs typeface="Times New Roman" pitchFamily="18" charset="0"/>
              </a:rPr>
              <a:t>pneumophila</a:t>
            </a:r>
            <a:r>
              <a:rPr lang="en-US" sz="3600" dirty="0" smtClean="0">
                <a:solidFill>
                  <a:srgbClr val="FF0000"/>
                </a:solidFill>
                <a:latin typeface="Times New Roman" pitchFamily="18" charset="0"/>
                <a:ea typeface="Times New Roman"/>
                <a:cs typeface="Times New Roman" pitchFamily="18" charset="0"/>
              </a:rPr>
              <a:t> .</a:t>
            </a:r>
          </a:p>
          <a:p>
            <a:pPr algn="just">
              <a:buNone/>
            </a:pPr>
            <a:r>
              <a:rPr lang="en-US" sz="3600" u="sng" dirty="0" smtClean="0">
                <a:solidFill>
                  <a:srgbClr val="FF0000"/>
                </a:solidFill>
                <a:effectLst/>
                <a:latin typeface="Times New Roman" pitchFamily="18" charset="0"/>
                <a:cs typeface="Times New Roman" pitchFamily="18" charset="0"/>
              </a:rPr>
              <a:t>Important Properties</a:t>
            </a:r>
            <a:endParaRPr lang="en-US" sz="3600" u="sng" dirty="0">
              <a:solidFill>
                <a:srgbClr val="FF0000"/>
              </a:solidFill>
              <a:effectLst/>
              <a:latin typeface="Times New Roman" pitchFamily="18" charset="0"/>
              <a:cs typeface="Times New Roman" pitchFamily="18" charset="0"/>
            </a:endParaRPr>
          </a:p>
          <a:p>
            <a:pPr algn="just">
              <a:buNone/>
            </a:pPr>
            <a:r>
              <a:rPr lang="en-US" sz="3600" u="sng" dirty="0" smtClean="0">
                <a:solidFill>
                  <a:srgbClr val="FF0000"/>
                </a:solidFill>
                <a:effectLst/>
                <a:latin typeface="Times New Roman" pitchFamily="18" charset="0"/>
                <a:cs typeface="Times New Roman" pitchFamily="18" charset="0"/>
              </a:rPr>
              <a:t> Diseases and Pathogenesis, </a:t>
            </a:r>
          </a:p>
          <a:p>
            <a:pPr algn="just">
              <a:buNone/>
            </a:pPr>
            <a:r>
              <a:rPr lang="en-US" sz="3600" u="sng" dirty="0" smtClean="0">
                <a:solidFill>
                  <a:srgbClr val="FF0000"/>
                </a:solidFill>
                <a:effectLst/>
                <a:latin typeface="Times New Roman" pitchFamily="18" charset="0"/>
                <a:cs typeface="Times New Roman" pitchFamily="18" charset="0"/>
              </a:rPr>
              <a:t>Laboratory Diagnosis</a:t>
            </a:r>
          </a:p>
          <a:p>
            <a:pPr algn="just">
              <a:buNone/>
            </a:pPr>
            <a:r>
              <a:rPr lang="en-US" sz="3600" u="sng" dirty="0" smtClean="0">
                <a:solidFill>
                  <a:srgbClr val="FF0000"/>
                </a:solidFill>
                <a:effectLst/>
                <a:latin typeface="Times New Roman" pitchFamily="18" charset="0"/>
                <a:cs typeface="Times New Roman" pitchFamily="18" charset="0"/>
              </a:rPr>
              <a:t>Treatment and Prevention</a:t>
            </a:r>
            <a:endParaRPr lang="en-US" sz="3600" dirty="0" smtClean="0">
              <a:solidFill>
                <a:srgbClr val="FF0000"/>
              </a:solidFill>
              <a:effectLst/>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b="1" dirty="0" smtClean="0">
              <a:latin typeface="Times New Roman" pitchFamily="18" charset="0"/>
              <a:cs typeface="Times New Roman" pitchFamily="18" charset="0"/>
            </a:endParaRPr>
          </a:p>
          <a:p>
            <a:pPr>
              <a:buFont typeface="Wingdings" pitchFamily="2" charset="2"/>
              <a:buNone/>
            </a:pPr>
            <a:endParaRPr lang="en-US" dirty="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896349" cy="6642844"/>
          </a:xfrm>
          <a:prstGeom prst="rect">
            <a:avLst/>
          </a:prstGeom>
        </p:spPr>
        <p:txBody>
          <a:bodyPr wrap="square">
            <a:spAutoFit/>
          </a:bodyPr>
          <a:lstStyle/>
          <a:p>
            <a:pPr algn="l" rtl="0"/>
            <a:r>
              <a:rPr lang="en-US" sz="2400" b="1" u="sng" dirty="0">
                <a:solidFill>
                  <a:srgbClr val="C00000"/>
                </a:solidFill>
                <a:latin typeface="Times New Roman" pitchFamily="18" charset="0"/>
                <a:cs typeface="Times New Roman" pitchFamily="18" charset="0"/>
              </a:rPr>
              <a:t>Prevention</a:t>
            </a:r>
            <a:endParaRPr lang="en-US" sz="2400" b="1" dirty="0">
              <a:solidFill>
                <a:srgbClr val="C00000"/>
              </a:solidFill>
              <a:latin typeface="Times New Roman" pitchFamily="18" charset="0"/>
              <a:cs typeface="Times New Roman" pitchFamily="18" charset="0"/>
            </a:endParaRPr>
          </a:p>
          <a:p>
            <a:pPr algn="just" rtl="0">
              <a:spcAft>
                <a:spcPts val="1000"/>
              </a:spcAft>
              <a:buFont typeface="Arial" pitchFamily="34" charset="0"/>
              <a:buChar char="•"/>
            </a:pPr>
            <a:r>
              <a:rPr lang="en-US" sz="2000" b="1" dirty="0" smtClean="0">
                <a:latin typeface="Times New Roman" pitchFamily="18" charset="0"/>
                <a:ea typeface="Times New Roman"/>
                <a:cs typeface="Times New Roman" pitchFamily="18" charset="0"/>
              </a:rPr>
              <a:t> </a:t>
            </a:r>
            <a:r>
              <a:rPr lang="en-US" sz="2400" b="1" dirty="0" smtClean="0">
                <a:latin typeface="Times New Roman" pitchFamily="18" charset="0"/>
                <a:ea typeface="Times New Roman"/>
                <a:cs typeface="Times New Roman" pitchFamily="18" charset="0"/>
              </a:rPr>
              <a:t>There are two vaccines: </a:t>
            </a:r>
          </a:p>
          <a:p>
            <a:pPr marL="457200" indent="-457200" algn="just" rtl="0">
              <a:spcAft>
                <a:spcPts val="1000"/>
              </a:spcAft>
              <a:buFont typeface="+mj-lt"/>
              <a:buAutoNum type="arabicPeriod"/>
            </a:pPr>
            <a:r>
              <a:rPr lang="en-US" sz="2400" b="1" dirty="0" smtClean="0">
                <a:latin typeface="Times New Roman" pitchFamily="18" charset="0"/>
                <a:ea typeface="Times New Roman"/>
                <a:cs typeface="Times New Roman" pitchFamily="18" charset="0"/>
              </a:rPr>
              <a:t>An </a:t>
            </a:r>
            <a:r>
              <a:rPr lang="en-US" sz="2400" b="1" dirty="0" err="1" smtClean="0">
                <a:latin typeface="Times New Roman" pitchFamily="18" charset="0"/>
                <a:ea typeface="Times New Roman"/>
                <a:cs typeface="Times New Roman" pitchFamily="18" charset="0"/>
              </a:rPr>
              <a:t>acellular</a:t>
            </a:r>
            <a:r>
              <a:rPr lang="en-US" sz="2400" b="1" dirty="0" smtClean="0">
                <a:latin typeface="Times New Roman" pitchFamily="18" charset="0"/>
                <a:ea typeface="Times New Roman"/>
                <a:cs typeface="Times New Roman" pitchFamily="18" charset="0"/>
              </a:rPr>
              <a:t> vaccine containing purified proteins(genetically inactivated </a:t>
            </a:r>
            <a:r>
              <a:rPr lang="en-US" sz="2400" b="1" dirty="0" err="1" smtClean="0">
                <a:latin typeface="Times New Roman" pitchFamily="18" charset="0"/>
                <a:ea typeface="Times New Roman"/>
                <a:cs typeface="Times New Roman" pitchFamily="18" charset="0"/>
              </a:rPr>
              <a:t>toxoid</a:t>
            </a:r>
            <a:r>
              <a:rPr lang="en-US" sz="2400" b="1" dirty="0" smtClean="0">
                <a:latin typeface="Times New Roman" pitchFamily="18" charset="0"/>
                <a:ea typeface="Times New Roman"/>
                <a:cs typeface="Times New Roman" pitchFamily="18" charset="0"/>
              </a:rPr>
              <a:t>) from the organism </a:t>
            </a:r>
          </a:p>
          <a:p>
            <a:pPr marL="457200" indent="-457200" algn="just" rtl="0">
              <a:spcAft>
                <a:spcPts val="1000"/>
              </a:spcAft>
              <a:buFont typeface="+mj-lt"/>
              <a:buAutoNum type="arabicPeriod"/>
            </a:pPr>
            <a:r>
              <a:rPr lang="en-US" sz="2400" b="1" dirty="0" smtClean="0">
                <a:latin typeface="Times New Roman" pitchFamily="18" charset="0"/>
                <a:ea typeface="Times New Roman"/>
                <a:cs typeface="Times New Roman" pitchFamily="18" charset="0"/>
              </a:rPr>
              <a:t>killed vaccine containing inactivated </a:t>
            </a:r>
            <a:r>
              <a:rPr lang="en-US" sz="2400" b="1" i="1" dirty="0" smtClean="0">
                <a:latin typeface="Times New Roman" pitchFamily="18" charset="0"/>
                <a:ea typeface="Times New Roman"/>
                <a:cs typeface="Times New Roman" pitchFamily="18" charset="0"/>
              </a:rPr>
              <a:t>B. </a:t>
            </a:r>
            <a:r>
              <a:rPr lang="en-US" sz="2400" b="1" i="1" dirty="0" err="1" smtClean="0">
                <a:latin typeface="Times New Roman" pitchFamily="18" charset="0"/>
                <a:ea typeface="Times New Roman"/>
                <a:cs typeface="Times New Roman" pitchFamily="18" charset="0"/>
              </a:rPr>
              <a:t>pertussis</a:t>
            </a:r>
            <a:r>
              <a:rPr lang="en-US" sz="2400" b="1" dirty="0" smtClean="0">
                <a:latin typeface="Times New Roman" pitchFamily="18" charset="0"/>
                <a:ea typeface="Times New Roman"/>
                <a:cs typeface="Times New Roman" pitchFamily="18" charset="0"/>
              </a:rPr>
              <a:t> organisms. The </a:t>
            </a:r>
            <a:r>
              <a:rPr lang="en-US" sz="2400" b="1" dirty="0" err="1" smtClean="0">
                <a:latin typeface="Times New Roman" pitchFamily="18" charset="0"/>
                <a:ea typeface="Times New Roman"/>
                <a:cs typeface="Times New Roman" pitchFamily="18" charset="0"/>
              </a:rPr>
              <a:t>acellular</a:t>
            </a:r>
            <a:r>
              <a:rPr lang="en-US" sz="2400" b="1" dirty="0" smtClean="0">
                <a:latin typeface="Times New Roman" pitchFamily="18" charset="0"/>
                <a:ea typeface="Times New Roman"/>
                <a:cs typeface="Times New Roman" pitchFamily="18" charset="0"/>
              </a:rPr>
              <a:t> vaccine has fewer side effects than the killed vaccine.</a:t>
            </a:r>
            <a:r>
              <a:rPr lang="en-US" sz="2400" b="1" dirty="0" smtClean="0">
                <a:latin typeface="Times New Roman" pitchFamily="18" charset="0"/>
                <a:cs typeface="Times New Roman" pitchFamily="18" charset="0"/>
              </a:rPr>
              <a:t> </a:t>
            </a:r>
          </a:p>
          <a:p>
            <a:pPr marL="457200" indent="-457200" algn="just" rtl="0">
              <a:spcAft>
                <a:spcPts val="1000"/>
              </a:spcAft>
              <a:buFont typeface="Arial" pitchFamily="34" charset="0"/>
              <a:buChar char="•"/>
            </a:pPr>
            <a:r>
              <a:rPr lang="en-US" sz="2400" b="1" dirty="0" smtClean="0">
                <a:latin typeface="Times New Roman" pitchFamily="18" charset="0"/>
                <a:cs typeface="Times New Roman" pitchFamily="18" charset="0"/>
              </a:rPr>
              <a:t>The killed vaccine is no longer used because various side effects, including post vaccine encephalopathy at a rate of about one case per million doses administered.</a:t>
            </a:r>
          </a:p>
          <a:p>
            <a:pPr marL="457200" indent="-457200" algn="just" rtl="0">
              <a:spcAft>
                <a:spcPts val="1000"/>
              </a:spcAft>
              <a:buFont typeface="Arial" pitchFamily="34" charset="0"/>
              <a:buChar char="•"/>
            </a:pPr>
            <a:r>
              <a:rPr lang="en-US" sz="2400" b="1" dirty="0" smtClean="0">
                <a:latin typeface="Times New Roman" pitchFamily="18" charset="0"/>
                <a:cs typeface="Times New Roman" pitchFamily="18" charset="0"/>
              </a:rPr>
              <a:t> The </a:t>
            </a:r>
            <a:r>
              <a:rPr lang="en-US" sz="2400" b="1" dirty="0" err="1">
                <a:latin typeface="Times New Roman" pitchFamily="18" charset="0"/>
                <a:cs typeface="Times New Roman" pitchFamily="18" charset="0"/>
              </a:rPr>
              <a:t>pertussis</a:t>
            </a:r>
            <a:r>
              <a:rPr lang="en-US" sz="2400" b="1" dirty="0">
                <a:latin typeface="Times New Roman" pitchFamily="18" charset="0"/>
                <a:cs typeface="Times New Roman" pitchFamily="18" charset="0"/>
              </a:rPr>
              <a:t> vaccine is usually given combined with diphtheria and tetanus </a:t>
            </a:r>
            <a:r>
              <a:rPr lang="en-US" sz="2400" b="1" dirty="0" err="1">
                <a:latin typeface="Times New Roman" pitchFamily="18" charset="0"/>
                <a:cs typeface="Times New Roman" pitchFamily="18" charset="0"/>
              </a:rPr>
              <a:t>toxoids</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DTaP</a:t>
            </a:r>
            <a:r>
              <a:rPr lang="en-US" sz="2400" b="1" dirty="0">
                <a:latin typeface="Times New Roman" pitchFamily="18" charset="0"/>
                <a:cs typeface="Times New Roman" pitchFamily="18" charset="0"/>
              </a:rPr>
              <a:t>) in three doses </a:t>
            </a:r>
            <a:endParaRPr lang="en-US" sz="2400" b="1" dirty="0" smtClean="0">
              <a:latin typeface="Times New Roman" pitchFamily="18" charset="0"/>
              <a:cs typeface="Times New Roman" pitchFamily="18" charset="0"/>
            </a:endParaRPr>
          </a:p>
          <a:p>
            <a:pPr marL="457200" indent="-457200" algn="l" rtl="0">
              <a:buFont typeface="+mj-lt"/>
              <a:buAutoNum type="arabicPeriod"/>
            </a:pPr>
            <a:r>
              <a:rPr lang="en-US" sz="2400" b="1" dirty="0" smtClean="0">
                <a:latin typeface="Times New Roman" pitchFamily="18" charset="0"/>
                <a:cs typeface="Times New Roman" pitchFamily="18" charset="0"/>
              </a:rPr>
              <a:t>beginning </a:t>
            </a:r>
            <a:r>
              <a:rPr lang="en-US" sz="2400" b="1" dirty="0">
                <a:latin typeface="Times New Roman" pitchFamily="18" charset="0"/>
                <a:cs typeface="Times New Roman" pitchFamily="18" charset="0"/>
              </a:rPr>
              <a:t>at 2 months of age. </a:t>
            </a:r>
            <a:r>
              <a:rPr lang="en-US" sz="2400" b="1" dirty="0" smtClean="0">
                <a:latin typeface="Times New Roman" pitchFamily="18" charset="0"/>
                <a:cs typeface="Times New Roman" pitchFamily="18" charset="0"/>
              </a:rPr>
              <a:t>2. A </a:t>
            </a:r>
            <a:r>
              <a:rPr lang="en-US" sz="2400" b="1" dirty="0">
                <a:latin typeface="Times New Roman" pitchFamily="18" charset="0"/>
                <a:cs typeface="Times New Roman" pitchFamily="18" charset="0"/>
              </a:rPr>
              <a:t>booster at 12 to 15 months of age </a:t>
            </a:r>
            <a:r>
              <a:rPr lang="en-US" sz="2400" b="1" dirty="0" smtClean="0">
                <a:latin typeface="Times New Roman" pitchFamily="18" charset="0"/>
                <a:cs typeface="Times New Roman" pitchFamily="18" charset="0"/>
              </a:rPr>
              <a:t>. </a:t>
            </a:r>
          </a:p>
          <a:p>
            <a:pPr marL="457200" indent="-457200" algn="l" rtl="0"/>
            <a:r>
              <a:rPr lang="en-US" sz="2400" b="1" dirty="0" smtClean="0">
                <a:latin typeface="Times New Roman" pitchFamily="18" charset="0"/>
                <a:cs typeface="Times New Roman" pitchFamily="18" charset="0"/>
              </a:rPr>
              <a:t>3. And </a:t>
            </a:r>
            <a:r>
              <a:rPr lang="en-US" sz="2400" b="1" dirty="0">
                <a:latin typeface="Times New Roman" pitchFamily="18" charset="0"/>
                <a:cs typeface="Times New Roman" pitchFamily="18" charset="0"/>
              </a:rPr>
              <a:t>another at the time of entering </a:t>
            </a:r>
            <a:r>
              <a:rPr lang="en-US" sz="2400" b="1" dirty="0" smtClean="0">
                <a:latin typeface="Times New Roman" pitchFamily="18" charset="0"/>
                <a:cs typeface="Times New Roman" pitchFamily="18" charset="0"/>
              </a:rPr>
              <a:t>school</a:t>
            </a:r>
          </a:p>
          <a:p>
            <a:pPr marL="457200" indent="-457200" algn="l" rtl="0">
              <a:buFont typeface="Arial" pitchFamily="34" charset="0"/>
              <a:buChar char="•"/>
            </a:pPr>
            <a:r>
              <a:rPr lang="en-US" sz="2400" b="1" dirty="0" smtClean="0">
                <a:latin typeface="Times New Roman" pitchFamily="18" charset="0"/>
                <a:cs typeface="Times New Roman" pitchFamily="18" charset="0"/>
              </a:rPr>
              <a:t> Booster </a:t>
            </a:r>
            <a:r>
              <a:rPr lang="en-US" sz="2400" b="1" dirty="0">
                <a:latin typeface="Times New Roman" pitchFamily="18" charset="0"/>
                <a:cs typeface="Times New Roman" pitchFamily="18" charset="0"/>
              </a:rPr>
              <a:t>for those between 10 and 18 years old </a:t>
            </a:r>
            <a:r>
              <a:rPr lang="en-US" sz="2400" b="1" dirty="0" smtClean="0">
                <a:latin typeface="Times New Roman" pitchFamily="18" charset="0"/>
                <a:cs typeface="Times New Roman" pitchFamily="18" charset="0"/>
              </a:rPr>
              <a:t> is recommend.</a:t>
            </a:r>
            <a:endParaRPr lang="ar-SA"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92500"/>
          </a:bodyPr>
          <a:lstStyle/>
          <a:p>
            <a:pPr algn="l" rtl="0"/>
            <a:r>
              <a:rPr lang="en-US" sz="3500" b="1" i="1" u="sng" dirty="0" err="1">
                <a:solidFill>
                  <a:schemeClr val="accent2">
                    <a:lumMod val="75000"/>
                  </a:schemeClr>
                </a:solidFill>
                <a:effectLst>
                  <a:glow rad="139700">
                    <a:schemeClr val="accent3">
                      <a:satMod val="175000"/>
                      <a:alpha val="40000"/>
                    </a:schemeClr>
                  </a:glow>
                </a:effectLst>
                <a:latin typeface="Times New Roman" pitchFamily="18" charset="0"/>
                <a:cs typeface="Times New Roman" pitchFamily="18" charset="0"/>
              </a:rPr>
              <a:t>Legionella</a:t>
            </a:r>
            <a:endParaRPr lang="en-US" sz="3500" dirty="0">
              <a:solidFill>
                <a:schemeClr val="accent2">
                  <a:lumMod val="75000"/>
                </a:schemeClr>
              </a:solidFill>
              <a:effectLst>
                <a:glow rad="139700">
                  <a:schemeClr val="accent3">
                    <a:satMod val="175000"/>
                    <a:alpha val="40000"/>
                  </a:schemeClr>
                </a:glow>
              </a:effectLst>
              <a:latin typeface="Times New Roman" pitchFamily="18" charset="0"/>
              <a:cs typeface="Times New Roman" pitchFamily="18" charset="0"/>
            </a:endParaRPr>
          </a:p>
          <a:p>
            <a:pPr algn="just" rtl="0">
              <a:lnSpc>
                <a:spcPct val="170000"/>
              </a:lnSpc>
            </a:pPr>
            <a:r>
              <a:rPr lang="en-US" sz="2400" b="1" i="1" dirty="0">
                <a:latin typeface="Times New Roman" pitchFamily="18" charset="0"/>
                <a:cs typeface="Times New Roman" pitchFamily="18" charset="0"/>
              </a:rPr>
              <a:t>L. </a:t>
            </a:r>
            <a:r>
              <a:rPr lang="en-US" sz="2400" b="1" i="1" dirty="0" err="1">
                <a:latin typeface="Times New Roman" pitchFamily="18" charset="0"/>
                <a:cs typeface="Times New Roman" pitchFamily="18" charset="0"/>
              </a:rPr>
              <a:t>pneumophila</a:t>
            </a:r>
            <a:r>
              <a:rPr lang="en-US" sz="2400" b="1" dirty="0">
                <a:latin typeface="Times New Roman" pitchFamily="18" charset="0"/>
                <a:cs typeface="Times New Roman" pitchFamily="18" charset="0"/>
              </a:rPr>
              <a:t> (and other </a:t>
            </a:r>
            <a:r>
              <a:rPr lang="en-US" sz="2400" b="1" dirty="0" err="1">
                <a:latin typeface="Times New Roman" pitchFamily="18" charset="0"/>
                <a:cs typeface="Times New Roman" pitchFamily="18" charset="0"/>
              </a:rPr>
              <a:t>legionellae</a:t>
            </a:r>
            <a:r>
              <a:rPr lang="en-US" sz="2400" b="1" dirty="0">
                <a:latin typeface="Times New Roman" pitchFamily="18" charset="0"/>
                <a:cs typeface="Times New Roman" pitchFamily="18" charset="0"/>
              </a:rPr>
              <a:t>) causes pneumonia, both in the community and in hospitalized </a:t>
            </a:r>
            <a:r>
              <a:rPr lang="en-US" sz="2400" b="1" dirty="0" err="1">
                <a:latin typeface="Times New Roman" pitchFamily="18" charset="0"/>
                <a:cs typeface="Times New Roman" pitchFamily="18" charset="0"/>
              </a:rPr>
              <a:t>immunocompromised</a:t>
            </a:r>
            <a:r>
              <a:rPr lang="en-US" sz="2400" b="1" dirty="0">
                <a:latin typeface="Times New Roman" pitchFamily="18" charset="0"/>
                <a:cs typeface="Times New Roman" pitchFamily="18" charset="0"/>
              </a:rPr>
              <a:t> patients</a:t>
            </a:r>
            <a:r>
              <a:rPr lang="en-US" sz="2400" b="1" dirty="0" smtClean="0">
                <a:latin typeface="Times New Roman" pitchFamily="18" charset="0"/>
                <a:cs typeface="Times New Roman" pitchFamily="18" charset="0"/>
              </a:rPr>
              <a:t>.</a:t>
            </a:r>
          </a:p>
          <a:p>
            <a:pPr algn="just" rtl="0">
              <a:lnSpc>
                <a:spcPct val="115000"/>
              </a:lnSpc>
              <a:spcAft>
                <a:spcPts val="1000"/>
              </a:spcAft>
            </a:pPr>
            <a:r>
              <a:rPr lang="en-US" sz="2400" b="1" u="sng" dirty="0"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rPr>
              <a:t>Important Properties</a:t>
            </a:r>
            <a:endParaRPr lang="en-US" sz="2400" dirty="0">
              <a:solidFill>
                <a:srgbClr val="FF0000"/>
              </a:solidFill>
              <a:effectLst>
                <a:glow rad="228600">
                  <a:schemeClr val="accent3">
                    <a:satMod val="175000"/>
                    <a:alpha val="40000"/>
                  </a:schemeClr>
                </a:glow>
              </a:effectLst>
              <a:latin typeface="Times New Roman" pitchFamily="18" charset="0"/>
              <a:ea typeface="Calibri"/>
              <a:cs typeface="Times New Roman" pitchFamily="18" charset="0"/>
            </a:endParaRPr>
          </a:p>
          <a:p>
            <a:pPr lvl="0" algn="just" rtl="0">
              <a:lnSpc>
                <a:spcPct val="150000"/>
              </a:lnSpc>
              <a:buFont typeface="+mj-lt"/>
              <a:buAutoNum type="arabicPeriod"/>
              <a:tabLst>
                <a:tab pos="228600" algn="l"/>
              </a:tabLst>
            </a:pPr>
            <a:r>
              <a:rPr lang="en-US" sz="2400" b="1" dirty="0" err="1" smtClean="0">
                <a:latin typeface="Times New Roman" pitchFamily="18" charset="0"/>
                <a:ea typeface="Times New Roman"/>
                <a:cs typeface="Times New Roman" pitchFamily="18" charset="0"/>
              </a:rPr>
              <a:t>Legionellae</a:t>
            </a:r>
            <a:r>
              <a:rPr lang="en-US" sz="2400" b="1" dirty="0" smtClean="0">
                <a:latin typeface="Times New Roman" pitchFamily="18" charset="0"/>
                <a:ea typeface="Times New Roman"/>
                <a:cs typeface="Times New Roman" pitchFamily="18" charset="0"/>
              </a:rPr>
              <a:t> are gram-negative rods that stain faintly with the standard Gram stain. They do, however, have a gram-negative type of cell wall, and increasing the time of the </a:t>
            </a:r>
            <a:r>
              <a:rPr lang="en-US" sz="2400" b="1" dirty="0" err="1" smtClean="0">
                <a:latin typeface="Times New Roman" pitchFamily="18" charset="0"/>
                <a:ea typeface="Times New Roman"/>
                <a:cs typeface="Times New Roman" pitchFamily="18" charset="0"/>
              </a:rPr>
              <a:t>safranin</a:t>
            </a:r>
            <a:r>
              <a:rPr lang="en-US" sz="2400" b="1" dirty="0" smtClean="0">
                <a:latin typeface="Times New Roman" pitchFamily="18" charset="0"/>
                <a:ea typeface="Times New Roman"/>
                <a:cs typeface="Times New Roman" pitchFamily="18" charset="0"/>
              </a:rPr>
              <a:t> </a:t>
            </a:r>
            <a:r>
              <a:rPr lang="en-US" sz="2400" b="1" dirty="0" err="1" smtClean="0">
                <a:latin typeface="Times New Roman" pitchFamily="18" charset="0"/>
                <a:ea typeface="Times New Roman"/>
                <a:cs typeface="Times New Roman" pitchFamily="18" charset="0"/>
              </a:rPr>
              <a:t>counterstain</a:t>
            </a:r>
            <a:r>
              <a:rPr lang="en-US" sz="2400" b="1" dirty="0" smtClean="0">
                <a:latin typeface="Times New Roman" pitchFamily="18" charset="0"/>
                <a:ea typeface="Times New Roman"/>
                <a:cs typeface="Times New Roman" pitchFamily="18" charset="0"/>
              </a:rPr>
              <a:t> enhances visibility. </a:t>
            </a:r>
            <a:endParaRPr lang="en-US" sz="2400" b="1" dirty="0">
              <a:latin typeface="Times New Roman" pitchFamily="18" charset="0"/>
              <a:ea typeface="Calibri"/>
              <a:cs typeface="Times New Roman" pitchFamily="18" charset="0"/>
            </a:endParaRPr>
          </a:p>
          <a:p>
            <a:pPr lvl="0" algn="just" rtl="0">
              <a:lnSpc>
                <a:spcPct val="150000"/>
              </a:lnSpc>
              <a:buFont typeface="+mj-lt"/>
              <a:buAutoNum type="arabicPeriod"/>
              <a:tabLst>
                <a:tab pos="228600" algn="l"/>
              </a:tabLst>
            </a:pPr>
            <a:r>
              <a:rPr lang="en-US" sz="2400" b="1" dirty="0" err="1" smtClean="0">
                <a:latin typeface="Times New Roman" pitchFamily="18" charset="0"/>
                <a:ea typeface="Times New Roman"/>
                <a:cs typeface="Times New Roman" pitchFamily="18" charset="0"/>
              </a:rPr>
              <a:t>Legionellae</a:t>
            </a:r>
            <a:r>
              <a:rPr lang="en-US" sz="2400" b="1" dirty="0" smtClean="0">
                <a:latin typeface="Times New Roman" pitchFamily="18" charset="0"/>
                <a:ea typeface="Times New Roman"/>
                <a:cs typeface="Times New Roman" pitchFamily="18" charset="0"/>
              </a:rPr>
              <a:t> in lung biopsy sections do not stain by the standard </a:t>
            </a:r>
            <a:r>
              <a:rPr lang="en-US" sz="2400" b="1" dirty="0" err="1" smtClean="0">
                <a:latin typeface="Times New Roman" pitchFamily="18" charset="0"/>
                <a:ea typeface="Times New Roman"/>
                <a:cs typeface="Times New Roman" pitchFamily="18" charset="0"/>
              </a:rPr>
              <a:t>hematoxylin</a:t>
            </a:r>
            <a:r>
              <a:rPr lang="en-US" sz="2400" b="1" dirty="0" smtClean="0">
                <a:latin typeface="Times New Roman" pitchFamily="18" charset="0"/>
                <a:ea typeface="Times New Roman"/>
                <a:cs typeface="Times New Roman" pitchFamily="18" charset="0"/>
              </a:rPr>
              <a:t>-and-eosin (H&amp;E) procedure.</a:t>
            </a:r>
            <a:endParaRPr lang="en-US" sz="2400" b="1" dirty="0">
              <a:latin typeface="Times New Roman" pitchFamily="18" charset="0"/>
              <a:ea typeface="Calibri"/>
              <a:cs typeface="Times New Roman" pitchFamily="18" charset="0"/>
            </a:endParaRPr>
          </a:p>
          <a:p>
            <a:pPr lvl="0" algn="just" rtl="0">
              <a:lnSpc>
                <a:spcPct val="150000"/>
              </a:lnSpc>
              <a:buFont typeface="+mj-lt"/>
              <a:buAutoNum type="arabicPeriod"/>
              <a:tabLst>
                <a:tab pos="228600" algn="l"/>
              </a:tabLst>
            </a:pPr>
            <a:r>
              <a:rPr lang="en-US" sz="2400" b="1" dirty="0" smtClean="0">
                <a:latin typeface="Times New Roman" pitchFamily="18" charset="0"/>
                <a:ea typeface="Times New Roman"/>
                <a:cs typeface="Times New Roman" pitchFamily="18" charset="0"/>
              </a:rPr>
              <a:t> Special methods, such as the </a:t>
            </a:r>
            <a:r>
              <a:rPr lang="en-US" sz="2400" b="1" dirty="0" err="1" smtClean="0">
                <a:latin typeface="Times New Roman" pitchFamily="18" charset="0"/>
                <a:ea typeface="Times New Roman"/>
                <a:cs typeface="Times New Roman" pitchFamily="18" charset="0"/>
              </a:rPr>
              <a:t>Dieterle</a:t>
            </a:r>
            <a:r>
              <a:rPr lang="en-US" sz="2400" b="1" dirty="0" smtClean="0">
                <a:latin typeface="Times New Roman" pitchFamily="18" charset="0"/>
                <a:ea typeface="Times New Roman"/>
                <a:cs typeface="Times New Roman" pitchFamily="18" charset="0"/>
              </a:rPr>
              <a:t> silver impregnation stain.</a:t>
            </a:r>
            <a:endParaRPr lang="en-US" sz="2400" b="1" dirty="0">
              <a:latin typeface="Times New Roman" pitchFamily="18" charset="0"/>
              <a:ea typeface="Calibri"/>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546100"/>
            <a:ext cx="8229600" cy="5765800"/>
          </a:xfrm>
        </p:spPr>
        <p:txBody>
          <a:bodyPr>
            <a:noAutofit/>
          </a:bodyPr>
          <a:lstStyle/>
          <a:p>
            <a:pPr lvl="0" algn="just" rtl="0">
              <a:lnSpc>
                <a:spcPct val="150000"/>
              </a:lnSpc>
              <a:buNone/>
              <a:tabLst>
                <a:tab pos="228600" algn="l"/>
              </a:tabLst>
            </a:pPr>
            <a:r>
              <a:rPr lang="en-US" sz="2400" b="1" dirty="0" smtClean="0">
                <a:latin typeface="Times New Roman" pitchFamily="18" charset="0"/>
                <a:ea typeface="Times New Roman"/>
                <a:cs typeface="Times New Roman" pitchFamily="18" charset="0"/>
              </a:rPr>
              <a:t>4. The organism require  a high concentration of iron and </a:t>
            </a:r>
            <a:r>
              <a:rPr lang="en-US" sz="2400" b="1" dirty="0" err="1" smtClean="0">
                <a:latin typeface="Times New Roman" pitchFamily="18" charset="0"/>
                <a:ea typeface="Times New Roman"/>
                <a:cs typeface="Times New Roman" pitchFamily="18" charset="0"/>
              </a:rPr>
              <a:t>cysteine</a:t>
            </a:r>
            <a:r>
              <a:rPr lang="en-US" sz="2400" b="1" dirty="0" smtClean="0">
                <a:latin typeface="Times New Roman" pitchFamily="18" charset="0"/>
                <a:ea typeface="Times New Roman"/>
                <a:cs typeface="Times New Roman" pitchFamily="18" charset="0"/>
              </a:rPr>
              <a:t>; culture media supplemented with these nutrients will support growth.</a:t>
            </a:r>
            <a:endParaRPr lang="en-US" sz="2400" b="1" dirty="0" smtClean="0">
              <a:latin typeface="Times New Roman" pitchFamily="18" charset="0"/>
              <a:ea typeface="Calibri"/>
              <a:cs typeface="Times New Roman" pitchFamily="18" charset="0"/>
            </a:endParaRPr>
          </a:p>
          <a:p>
            <a:pPr lvl="0" algn="just" rtl="0">
              <a:lnSpc>
                <a:spcPct val="150000"/>
              </a:lnSpc>
              <a:spcAft>
                <a:spcPts val="1000"/>
              </a:spcAft>
              <a:buNone/>
              <a:tabLst>
                <a:tab pos="228600" algn="l"/>
              </a:tabLst>
            </a:pPr>
            <a:r>
              <a:rPr lang="en-US" sz="2400" b="1" i="1" dirty="0" smtClean="0">
                <a:latin typeface="Times New Roman" pitchFamily="18" charset="0"/>
                <a:ea typeface="Times New Roman"/>
                <a:cs typeface="Times New Roman" pitchFamily="18" charset="0"/>
              </a:rPr>
              <a:t>5. L. </a:t>
            </a:r>
            <a:r>
              <a:rPr lang="en-US" sz="2400" b="1" i="1" dirty="0" err="1" smtClean="0">
                <a:latin typeface="Times New Roman" pitchFamily="18" charset="0"/>
                <a:ea typeface="Times New Roman"/>
                <a:cs typeface="Times New Roman" pitchFamily="18" charset="0"/>
              </a:rPr>
              <a:t>pneumophila</a:t>
            </a:r>
            <a:r>
              <a:rPr lang="en-US" sz="2400" b="1" dirty="0" smtClean="0">
                <a:latin typeface="Times New Roman" pitchFamily="18" charset="0"/>
                <a:ea typeface="Times New Roman"/>
                <a:cs typeface="Times New Roman" pitchFamily="18" charset="0"/>
              </a:rPr>
              <a:t> causes approximately 90% of pneumonia . There are about 30 other </a:t>
            </a:r>
            <a:r>
              <a:rPr lang="en-US" sz="2400" b="1" i="1" dirty="0" err="1" smtClean="0">
                <a:latin typeface="Times New Roman" pitchFamily="18" charset="0"/>
                <a:ea typeface="Times New Roman"/>
                <a:cs typeface="Times New Roman" pitchFamily="18" charset="0"/>
              </a:rPr>
              <a:t>Legionella</a:t>
            </a:r>
            <a:r>
              <a:rPr lang="en-US" sz="2400" b="1" dirty="0" smtClean="0">
                <a:latin typeface="Times New Roman" pitchFamily="18" charset="0"/>
                <a:ea typeface="Times New Roman"/>
                <a:cs typeface="Times New Roman" pitchFamily="18" charset="0"/>
              </a:rPr>
              <a:t> species that cause pneumonia, but most of the remaining 10% of cases are caused by two species, </a:t>
            </a:r>
            <a:r>
              <a:rPr lang="en-US" sz="2400" b="1" i="1" dirty="0" err="1" smtClean="0">
                <a:latin typeface="Times New Roman" pitchFamily="18" charset="0"/>
                <a:ea typeface="Times New Roman"/>
                <a:cs typeface="Times New Roman" pitchFamily="18" charset="0"/>
              </a:rPr>
              <a:t>Legionella</a:t>
            </a:r>
            <a:r>
              <a:rPr lang="en-US" sz="2400" b="1" i="1" dirty="0" smtClean="0">
                <a:latin typeface="Times New Roman" pitchFamily="18" charset="0"/>
                <a:ea typeface="Times New Roman"/>
                <a:cs typeface="Times New Roman" pitchFamily="18" charset="0"/>
              </a:rPr>
              <a:t> </a:t>
            </a:r>
            <a:r>
              <a:rPr lang="en-US" sz="2400" b="1" i="1" dirty="0" err="1" smtClean="0">
                <a:latin typeface="Times New Roman" pitchFamily="18" charset="0"/>
                <a:ea typeface="Times New Roman"/>
                <a:cs typeface="Times New Roman" pitchFamily="18" charset="0"/>
              </a:rPr>
              <a:t>micdadei</a:t>
            </a:r>
            <a:r>
              <a:rPr lang="en-US" sz="2400" b="1" dirty="0" smtClean="0">
                <a:latin typeface="Times New Roman" pitchFamily="18" charset="0"/>
                <a:ea typeface="Times New Roman"/>
                <a:cs typeface="Times New Roman" pitchFamily="18" charset="0"/>
              </a:rPr>
              <a:t> and </a:t>
            </a:r>
            <a:r>
              <a:rPr lang="en-US" sz="2400" b="1" i="1" dirty="0" err="1" smtClean="0">
                <a:latin typeface="Times New Roman" pitchFamily="18" charset="0"/>
                <a:ea typeface="Times New Roman"/>
                <a:cs typeface="Times New Roman" pitchFamily="18" charset="0"/>
              </a:rPr>
              <a:t>Legionella</a:t>
            </a:r>
            <a:r>
              <a:rPr lang="en-US" sz="2400" b="1" i="1" dirty="0" smtClean="0">
                <a:latin typeface="Times New Roman" pitchFamily="18" charset="0"/>
                <a:ea typeface="Times New Roman"/>
                <a:cs typeface="Times New Roman" pitchFamily="18" charset="0"/>
              </a:rPr>
              <a:t> </a:t>
            </a:r>
            <a:r>
              <a:rPr lang="en-US" sz="2400" b="1" i="1" dirty="0" err="1" smtClean="0">
                <a:latin typeface="Times New Roman" pitchFamily="18" charset="0"/>
                <a:ea typeface="Times New Roman"/>
                <a:cs typeface="Times New Roman" pitchFamily="18" charset="0"/>
              </a:rPr>
              <a:t>bozemanii</a:t>
            </a:r>
            <a:r>
              <a:rPr lang="en-US" sz="2400" b="1" i="1" dirty="0" smtClean="0">
                <a:latin typeface="Times New Roman" pitchFamily="18" charset="0"/>
                <a:ea typeface="Times New Roman"/>
                <a:cs typeface="Times New Roman" pitchFamily="18" charset="0"/>
              </a:rPr>
              <a:t>.</a:t>
            </a:r>
            <a:endParaRPr lang="en-US" sz="2400" b="1" dirty="0" smtClean="0">
              <a:latin typeface="Times New Roman" pitchFamily="18" charset="0"/>
              <a:ea typeface="Calibri"/>
              <a:cs typeface="Times New Roman" pitchFamily="18" charset="0"/>
            </a:endParaRPr>
          </a:p>
          <a:p>
            <a:pPr algn="l" rtl="0"/>
            <a:endParaRPr lang="ar-SA" sz="2400" dirty="0" smtClean="0">
              <a:latin typeface="Times New Roman" pitchFamily="18" charset="0"/>
              <a:cs typeface="Times New Roman" pitchFamily="18" charset="0"/>
            </a:endParaRPr>
          </a:p>
          <a:p>
            <a:endParaRPr lang="ar-SA"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7032625"/>
          </a:xfrm>
        </p:spPr>
        <p:txBody>
          <a:bodyPr>
            <a:normAutofit fontScale="25000" lnSpcReduction="20000"/>
          </a:bodyPr>
          <a:lstStyle/>
          <a:p>
            <a:pPr algn="just" rtl="0">
              <a:lnSpc>
                <a:spcPct val="150000"/>
              </a:lnSpc>
              <a:spcAft>
                <a:spcPts val="1000"/>
              </a:spcAft>
              <a:tabLst>
                <a:tab pos="2428875" algn="r"/>
              </a:tabLst>
            </a:pPr>
            <a:r>
              <a:rPr lang="en-US" sz="7400" b="1" u="sng" dirty="0" smtClean="0">
                <a:solidFill>
                  <a:srgbClr val="FF3399"/>
                </a:solidFill>
                <a:effectLst>
                  <a:glow rad="139700">
                    <a:schemeClr val="accent3">
                      <a:satMod val="175000"/>
                      <a:alpha val="40000"/>
                    </a:schemeClr>
                  </a:glow>
                </a:effectLst>
                <a:latin typeface="Times New Roman" pitchFamily="18" charset="0"/>
                <a:ea typeface="Times New Roman"/>
                <a:cs typeface="Times New Roman" pitchFamily="18" charset="0"/>
              </a:rPr>
              <a:t>Pathogenesis &amp; Epidemiology</a:t>
            </a:r>
            <a:endParaRPr lang="en-US" sz="7400" u="sng" dirty="0">
              <a:solidFill>
                <a:srgbClr val="FF3399"/>
              </a:solidFill>
              <a:effectLst>
                <a:glow rad="139700">
                  <a:schemeClr val="accent3">
                    <a:satMod val="175000"/>
                    <a:alpha val="40000"/>
                  </a:schemeClr>
                </a:glow>
              </a:effectLst>
              <a:latin typeface="Times New Roman" pitchFamily="18" charset="0"/>
              <a:ea typeface="Calibri"/>
              <a:cs typeface="Times New Roman" pitchFamily="18" charset="0"/>
            </a:endParaRPr>
          </a:p>
          <a:p>
            <a:pPr lvl="0" algn="just" rtl="0">
              <a:lnSpc>
                <a:spcPct val="170000"/>
              </a:lnSpc>
              <a:buFont typeface="+mj-lt"/>
              <a:buAutoNum type="arabicPeriod"/>
              <a:tabLst>
                <a:tab pos="228600" algn="l"/>
                <a:tab pos="2428875" algn="r"/>
              </a:tabLst>
            </a:pPr>
            <a:r>
              <a:rPr lang="en-US" sz="8000" b="1" dirty="0" err="1" smtClean="0">
                <a:latin typeface="Times New Roman" pitchFamily="18" charset="0"/>
                <a:ea typeface="Times New Roman"/>
                <a:cs typeface="Times New Roman" pitchFamily="18" charset="0"/>
              </a:rPr>
              <a:t>Legionellae</a:t>
            </a:r>
            <a:r>
              <a:rPr lang="en-US" sz="8000" b="1" dirty="0" smtClean="0">
                <a:latin typeface="Times New Roman" pitchFamily="18" charset="0"/>
                <a:ea typeface="Times New Roman"/>
                <a:cs typeface="Times New Roman" pitchFamily="18" charset="0"/>
              </a:rPr>
              <a:t> are associated chiefly with environmental water sources such as air conditioners and water-cooling towers. </a:t>
            </a:r>
            <a:endParaRPr lang="en-US" sz="8000" b="1" dirty="0">
              <a:latin typeface="Times New Roman" pitchFamily="18" charset="0"/>
              <a:ea typeface="Calibri"/>
              <a:cs typeface="Times New Roman" pitchFamily="18" charset="0"/>
            </a:endParaRPr>
          </a:p>
          <a:p>
            <a:pPr lvl="0" algn="just" rtl="0">
              <a:lnSpc>
                <a:spcPct val="170000"/>
              </a:lnSpc>
              <a:buFont typeface="+mj-lt"/>
              <a:buAutoNum type="arabicPeriod"/>
              <a:tabLst>
                <a:tab pos="228600" algn="l"/>
                <a:tab pos="2428875" algn="r"/>
              </a:tabLst>
            </a:pPr>
            <a:r>
              <a:rPr lang="en-US" sz="8000" b="1" dirty="0" smtClean="0">
                <a:latin typeface="Times New Roman" pitchFamily="18" charset="0"/>
                <a:ea typeface="Times New Roman"/>
                <a:cs typeface="Times New Roman" pitchFamily="18" charset="0"/>
              </a:rPr>
              <a:t>Outbreaks of pneumonia in hospitals have been attributed to the presence of the organism in water taps, sinks, and showers. </a:t>
            </a:r>
            <a:endParaRPr lang="en-US" sz="8000" b="1" dirty="0">
              <a:latin typeface="Times New Roman" pitchFamily="18" charset="0"/>
              <a:ea typeface="Calibri"/>
              <a:cs typeface="Times New Roman" pitchFamily="18" charset="0"/>
            </a:endParaRPr>
          </a:p>
          <a:p>
            <a:pPr lvl="0" algn="just" rtl="0">
              <a:lnSpc>
                <a:spcPct val="170000"/>
              </a:lnSpc>
              <a:buFont typeface="+mj-lt"/>
              <a:buAutoNum type="arabicPeriod"/>
              <a:tabLst>
                <a:tab pos="228600" algn="l"/>
                <a:tab pos="2428875" algn="r"/>
              </a:tabLst>
            </a:pPr>
            <a:r>
              <a:rPr lang="en-US" sz="8000" b="1" dirty="0" smtClean="0">
                <a:latin typeface="Times New Roman" pitchFamily="18" charset="0"/>
                <a:ea typeface="Times New Roman"/>
                <a:cs typeface="Times New Roman" pitchFamily="18" charset="0"/>
              </a:rPr>
              <a:t>The portal of entry is the respiratory tract, and pathologic changes occur primarily in the lung.</a:t>
            </a:r>
          </a:p>
          <a:p>
            <a:pPr lvl="0" algn="just" rtl="0">
              <a:lnSpc>
                <a:spcPct val="170000"/>
              </a:lnSpc>
              <a:buFont typeface="+mj-lt"/>
              <a:buAutoNum type="arabicPeriod"/>
              <a:tabLst>
                <a:tab pos="228600" algn="l"/>
                <a:tab pos="2428875" algn="r"/>
              </a:tabLst>
            </a:pPr>
            <a:r>
              <a:rPr lang="en-US" sz="8000" b="1" dirty="0" smtClean="0">
                <a:latin typeface="Times New Roman" pitchFamily="18" charset="0"/>
                <a:ea typeface="Times New Roman"/>
                <a:cs typeface="Times New Roman" pitchFamily="18" charset="0"/>
              </a:rPr>
              <a:t> In severe cases, </a:t>
            </a:r>
            <a:r>
              <a:rPr lang="en-US" sz="8000" b="1" dirty="0" err="1" smtClean="0">
                <a:latin typeface="Times New Roman" pitchFamily="18" charset="0"/>
                <a:ea typeface="Times New Roman"/>
                <a:cs typeface="Times New Roman" pitchFamily="18" charset="0"/>
              </a:rPr>
              <a:t>bacteremia</a:t>
            </a:r>
            <a:r>
              <a:rPr lang="en-US" sz="8000" b="1" dirty="0" smtClean="0">
                <a:latin typeface="Times New Roman" pitchFamily="18" charset="0"/>
                <a:ea typeface="Times New Roman"/>
                <a:cs typeface="Times New Roman" pitchFamily="18" charset="0"/>
              </a:rPr>
              <a:t> occurs accompanied by damage to the vascular endothelium in multiple organs, especially the brain and kidneys. </a:t>
            </a:r>
            <a:endParaRPr lang="en-US" sz="8000" b="1" dirty="0">
              <a:latin typeface="Times New Roman" pitchFamily="18" charset="0"/>
              <a:ea typeface="Calibri"/>
              <a:cs typeface="Times New Roman" pitchFamily="18" charset="0"/>
            </a:endParaRPr>
          </a:p>
          <a:p>
            <a:pPr lvl="0" algn="just" rtl="0">
              <a:lnSpc>
                <a:spcPct val="170000"/>
              </a:lnSpc>
              <a:buFont typeface="+mj-lt"/>
              <a:buAutoNum type="arabicPeriod"/>
              <a:tabLst>
                <a:tab pos="228600" algn="l"/>
                <a:tab pos="2428875" algn="r"/>
              </a:tabLst>
            </a:pPr>
            <a:r>
              <a:rPr lang="en-US" sz="8000" b="1" dirty="0" smtClean="0">
                <a:latin typeface="Times New Roman" pitchFamily="18" charset="0"/>
                <a:ea typeface="Times New Roman"/>
                <a:cs typeface="Times New Roman" pitchFamily="18" charset="0"/>
              </a:rPr>
              <a:t>The major virulence factor of the organism is </a:t>
            </a:r>
            <a:r>
              <a:rPr lang="en-US" sz="8000" b="1" dirty="0" err="1" smtClean="0">
                <a:latin typeface="Times New Roman" pitchFamily="18" charset="0"/>
                <a:ea typeface="Times New Roman"/>
                <a:cs typeface="Times New Roman" pitchFamily="18" charset="0"/>
              </a:rPr>
              <a:t>lipopolysaccharide</a:t>
            </a:r>
            <a:r>
              <a:rPr lang="en-US" sz="8000" b="1" dirty="0" smtClean="0">
                <a:latin typeface="Times New Roman" pitchFamily="18" charset="0"/>
                <a:ea typeface="Times New Roman"/>
                <a:cs typeface="Times New Roman" pitchFamily="18" charset="0"/>
              </a:rPr>
              <a:t> (</a:t>
            </a:r>
            <a:r>
              <a:rPr lang="en-US" sz="8000" b="1" dirty="0" err="1" smtClean="0">
                <a:latin typeface="Times New Roman" pitchFamily="18" charset="0"/>
                <a:ea typeface="Times New Roman"/>
                <a:cs typeface="Times New Roman" pitchFamily="18" charset="0"/>
              </a:rPr>
              <a:t>endotoxin</a:t>
            </a:r>
            <a:r>
              <a:rPr lang="en-US" sz="8000" b="1" dirty="0" smtClean="0">
                <a:latin typeface="Times New Roman" pitchFamily="18" charset="0"/>
                <a:ea typeface="Times New Roman"/>
                <a:cs typeface="Times New Roman" pitchFamily="18" charset="0"/>
              </a:rPr>
              <a:t>).</a:t>
            </a:r>
          </a:p>
          <a:p>
            <a:pPr lvl="0" algn="just" rtl="0">
              <a:lnSpc>
                <a:spcPct val="170000"/>
              </a:lnSpc>
              <a:buFont typeface="+mj-lt"/>
              <a:buAutoNum type="arabicPeriod"/>
              <a:tabLst>
                <a:tab pos="228600" algn="l"/>
                <a:tab pos="2428875" algn="r"/>
              </a:tabLst>
            </a:pPr>
            <a:r>
              <a:rPr lang="en-US" sz="8000" b="1" dirty="0" smtClean="0">
                <a:latin typeface="Times New Roman" pitchFamily="18" charset="0"/>
                <a:ea typeface="Times New Roman"/>
                <a:cs typeface="Times New Roman" pitchFamily="18" charset="0"/>
              </a:rPr>
              <a:t> </a:t>
            </a:r>
            <a:r>
              <a:rPr lang="en-US" sz="8000" b="1" dirty="0" smtClean="0">
                <a:latin typeface="Times New Roman" pitchFamily="18" charset="0"/>
                <a:ea typeface="Times New Roman"/>
                <a:cs typeface="Times New Roman" pitchFamily="18" charset="0"/>
              </a:rPr>
              <a:t>No </a:t>
            </a:r>
            <a:r>
              <a:rPr lang="en-US" sz="8000" b="1" dirty="0" err="1" smtClean="0">
                <a:latin typeface="Times New Roman" pitchFamily="18" charset="0"/>
                <a:ea typeface="Times New Roman"/>
                <a:cs typeface="Times New Roman" pitchFamily="18" charset="0"/>
              </a:rPr>
              <a:t>exotoxins</a:t>
            </a:r>
            <a:r>
              <a:rPr lang="en-US" sz="8000" b="1" dirty="0" smtClean="0">
                <a:latin typeface="Times New Roman" pitchFamily="18" charset="0"/>
                <a:ea typeface="Times New Roman"/>
                <a:cs typeface="Times New Roman" pitchFamily="18" charset="0"/>
              </a:rPr>
              <a:t> are produced.</a:t>
            </a:r>
            <a:endParaRPr lang="en-US" sz="8000" b="1" dirty="0">
              <a:latin typeface="Times New Roman" pitchFamily="18" charset="0"/>
              <a:ea typeface="Calibri"/>
              <a:cs typeface="Times New Roman" pitchFamily="18" charset="0"/>
            </a:endParaRPr>
          </a:p>
          <a:p>
            <a:pPr algn="l" rtl="0"/>
            <a:endParaRPr lang="ar-SA" sz="7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6100"/>
            <a:ext cx="8229600" cy="6311900"/>
          </a:xfrm>
        </p:spPr>
        <p:txBody>
          <a:bodyPr>
            <a:normAutofit fontScale="85000" lnSpcReduction="10000"/>
          </a:bodyPr>
          <a:lstStyle/>
          <a:p>
            <a:pPr algn="just" rtl="0">
              <a:lnSpc>
                <a:spcPct val="170000"/>
              </a:lnSpc>
              <a:buNone/>
              <a:tabLst>
                <a:tab pos="228600" algn="l"/>
                <a:tab pos="2428875" algn="r"/>
              </a:tabLst>
            </a:pPr>
            <a:r>
              <a:rPr lang="en-US" b="1" dirty="0" smtClean="0">
                <a:latin typeface="Times New Roman" pitchFamily="18" charset="0"/>
                <a:ea typeface="Times New Roman"/>
                <a:cs typeface="Times New Roman" pitchFamily="18" charset="0"/>
              </a:rPr>
              <a:t>6. The typical candidate for legionnaires' disease is an older man who smokes and consumes substantial amounts of alcohol. Patients with AIDS, cancer, or transplants (especially renal transplants) or patients being treated with corticosteroids.</a:t>
            </a:r>
            <a:endParaRPr lang="en-US" b="1" dirty="0" smtClean="0">
              <a:latin typeface="Times New Roman" pitchFamily="18" charset="0"/>
              <a:ea typeface="Calibri"/>
              <a:cs typeface="Times New Roman" pitchFamily="18" charset="0"/>
            </a:endParaRPr>
          </a:p>
          <a:p>
            <a:pPr lvl="0" algn="just" rtl="0">
              <a:lnSpc>
                <a:spcPct val="170000"/>
              </a:lnSpc>
              <a:spcAft>
                <a:spcPts val="1000"/>
              </a:spcAft>
              <a:buNone/>
              <a:tabLst>
                <a:tab pos="228600" algn="l"/>
                <a:tab pos="2428875" algn="r"/>
              </a:tabLst>
            </a:pPr>
            <a:r>
              <a:rPr lang="en-US" b="1" dirty="0" smtClean="0">
                <a:latin typeface="Times New Roman" pitchFamily="18" charset="0"/>
                <a:ea typeface="Times New Roman"/>
                <a:cs typeface="Times New Roman" pitchFamily="18" charset="0"/>
              </a:rPr>
              <a:t>7.  Despite airborne transmission of the organism, person-to-person spread does </a:t>
            </a:r>
            <a:r>
              <a:rPr lang="en-US" b="1" i="1" dirty="0" smtClean="0">
                <a:latin typeface="Times New Roman" pitchFamily="18" charset="0"/>
                <a:ea typeface="Times New Roman"/>
                <a:cs typeface="Times New Roman" pitchFamily="18" charset="0"/>
              </a:rPr>
              <a:t>not</a:t>
            </a:r>
            <a:r>
              <a:rPr lang="en-US" b="1" dirty="0" smtClean="0">
                <a:latin typeface="Times New Roman" pitchFamily="18" charset="0"/>
                <a:ea typeface="Times New Roman"/>
                <a:cs typeface="Times New Roman" pitchFamily="18" charset="0"/>
              </a:rPr>
              <a:t> occur.</a:t>
            </a:r>
            <a:endParaRPr lang="en-US" b="1" dirty="0" smtClean="0">
              <a:latin typeface="Times New Roman" pitchFamily="18" charset="0"/>
              <a:ea typeface="Calibri"/>
              <a:cs typeface="Times New Roman" pitchFamily="18" charset="0"/>
            </a:endParaRPr>
          </a:p>
          <a:p>
            <a:endParaRPr lang="ar-S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Autofit/>
          </a:bodyPr>
          <a:lstStyle/>
          <a:p>
            <a:pPr algn="just" rtl="0">
              <a:lnSpc>
                <a:spcPct val="115000"/>
              </a:lnSpc>
              <a:spcAft>
                <a:spcPts val="1000"/>
              </a:spcAft>
            </a:pPr>
            <a:r>
              <a:rPr lang="en-US" sz="2800" b="1" u="sng" dirty="0" smtClean="0">
                <a:solidFill>
                  <a:srgbClr val="FF3399"/>
                </a:solidFill>
                <a:latin typeface="Times New Roman" pitchFamily="18" charset="0"/>
                <a:ea typeface="Times New Roman"/>
                <a:cs typeface="Times New Roman" pitchFamily="18" charset="0"/>
              </a:rPr>
              <a:t>Clinical Findings</a:t>
            </a:r>
            <a:endParaRPr lang="en-US" sz="2800" u="sng" dirty="0">
              <a:solidFill>
                <a:srgbClr val="FF3399"/>
              </a:solidFill>
              <a:latin typeface="Times New Roman" pitchFamily="18" charset="0"/>
              <a:ea typeface="Calibri"/>
              <a:cs typeface="Times New Roman" pitchFamily="18" charset="0"/>
            </a:endParaRPr>
          </a:p>
          <a:p>
            <a:pPr lvl="0" algn="just" rtl="0">
              <a:lnSpc>
                <a:spcPct val="150000"/>
              </a:lnSpc>
              <a:buFont typeface="+mj-lt"/>
              <a:buAutoNum type="arabicPeriod"/>
              <a:tabLst>
                <a:tab pos="228600" algn="l"/>
              </a:tabLst>
            </a:pPr>
            <a:r>
              <a:rPr lang="en-US" sz="2000" b="1" dirty="0" smtClean="0">
                <a:latin typeface="Times New Roman" pitchFamily="18" charset="0"/>
                <a:ea typeface="Times New Roman"/>
                <a:cs typeface="Times New Roman" pitchFamily="18" charset="0"/>
              </a:rPr>
              <a:t>Vary from a mild influenza like illness to a severe pneumonia accompanied by mental confusion, </a:t>
            </a:r>
            <a:r>
              <a:rPr lang="en-US" sz="2000" b="1" dirty="0" err="1" smtClean="0">
                <a:latin typeface="Times New Roman" pitchFamily="18" charset="0"/>
                <a:ea typeface="Times New Roman"/>
                <a:cs typeface="Times New Roman" pitchFamily="18" charset="0"/>
              </a:rPr>
              <a:t>nonbloody</a:t>
            </a:r>
            <a:r>
              <a:rPr lang="en-US" sz="2000" b="1" dirty="0" smtClean="0">
                <a:latin typeface="Times New Roman" pitchFamily="18" charset="0"/>
                <a:ea typeface="Times New Roman"/>
                <a:cs typeface="Times New Roman" pitchFamily="18" charset="0"/>
              </a:rPr>
              <a:t> diarrhea, </a:t>
            </a:r>
            <a:r>
              <a:rPr lang="en-US" sz="2000" b="1" dirty="0" err="1" smtClean="0">
                <a:latin typeface="Times New Roman" pitchFamily="18" charset="0"/>
                <a:ea typeface="Times New Roman"/>
                <a:cs typeface="Times New Roman" pitchFamily="18" charset="0"/>
              </a:rPr>
              <a:t>proteinuria</a:t>
            </a:r>
            <a:r>
              <a:rPr lang="en-US" sz="2000" b="1" dirty="0" smtClean="0">
                <a:latin typeface="Times New Roman" pitchFamily="18" charset="0"/>
                <a:ea typeface="Times New Roman"/>
                <a:cs typeface="Times New Roman" pitchFamily="18" charset="0"/>
              </a:rPr>
              <a:t>, and microscopic </a:t>
            </a:r>
            <a:r>
              <a:rPr lang="en-US" sz="2000" b="1" dirty="0" err="1" smtClean="0">
                <a:latin typeface="Times New Roman" pitchFamily="18" charset="0"/>
                <a:ea typeface="Times New Roman"/>
                <a:cs typeface="Times New Roman" pitchFamily="18" charset="0"/>
              </a:rPr>
              <a:t>hematuria</a:t>
            </a:r>
            <a:r>
              <a:rPr lang="en-US" sz="2000" b="1" dirty="0" smtClean="0">
                <a:latin typeface="Times New Roman" pitchFamily="18" charset="0"/>
                <a:ea typeface="Times New Roman"/>
                <a:cs typeface="Times New Roman" pitchFamily="18" charset="0"/>
              </a:rPr>
              <a:t>. </a:t>
            </a:r>
            <a:endParaRPr lang="en-US" sz="2000" b="1" dirty="0">
              <a:latin typeface="Times New Roman" pitchFamily="18" charset="0"/>
              <a:ea typeface="Calibri"/>
              <a:cs typeface="Times New Roman" pitchFamily="18" charset="0"/>
            </a:endParaRPr>
          </a:p>
          <a:p>
            <a:pPr lvl="0" algn="just" rtl="0">
              <a:lnSpc>
                <a:spcPct val="150000"/>
              </a:lnSpc>
              <a:buFont typeface="+mj-lt"/>
              <a:buAutoNum type="arabicPeriod"/>
              <a:tabLst>
                <a:tab pos="228600" algn="l"/>
              </a:tabLst>
            </a:pPr>
            <a:r>
              <a:rPr lang="en-US" sz="2000" b="1" dirty="0" smtClean="0">
                <a:latin typeface="Times New Roman" pitchFamily="18" charset="0"/>
                <a:ea typeface="Times New Roman"/>
                <a:cs typeface="Times New Roman" pitchFamily="18" charset="0"/>
              </a:rPr>
              <a:t>Although cough is a prominent symptom, sputum is frequently scanty and </a:t>
            </a:r>
            <a:r>
              <a:rPr lang="en-US" sz="2000" b="1" dirty="0" err="1" smtClean="0">
                <a:latin typeface="Times New Roman" pitchFamily="18" charset="0"/>
                <a:ea typeface="Times New Roman"/>
                <a:cs typeface="Times New Roman" pitchFamily="18" charset="0"/>
              </a:rPr>
              <a:t>nonpurulent</a:t>
            </a:r>
            <a:r>
              <a:rPr lang="en-US" sz="2000" b="1" dirty="0" smtClean="0">
                <a:latin typeface="Times New Roman" pitchFamily="18" charset="0"/>
                <a:ea typeface="Times New Roman"/>
                <a:cs typeface="Times New Roman" pitchFamily="18" charset="0"/>
              </a:rPr>
              <a:t>. </a:t>
            </a:r>
            <a:r>
              <a:rPr lang="en-US" sz="2000" b="1" dirty="0" err="1" smtClean="0">
                <a:latin typeface="Times New Roman" pitchFamily="18" charset="0"/>
                <a:ea typeface="Times New Roman"/>
                <a:cs typeface="Times New Roman" pitchFamily="18" charset="0"/>
              </a:rPr>
              <a:t>Hyponatremia</a:t>
            </a:r>
            <a:r>
              <a:rPr lang="en-US" sz="2000" b="1" dirty="0" smtClean="0">
                <a:latin typeface="Times New Roman" pitchFamily="18" charset="0"/>
                <a:ea typeface="Times New Roman"/>
                <a:cs typeface="Times New Roman" pitchFamily="18" charset="0"/>
              </a:rPr>
              <a:t> (serum sodium &lt;130 </a:t>
            </a:r>
            <a:r>
              <a:rPr lang="en-US" sz="2000" b="1" dirty="0" err="1" smtClean="0">
                <a:latin typeface="Times New Roman" pitchFamily="18" charset="0"/>
                <a:ea typeface="Times New Roman"/>
                <a:cs typeface="Times New Roman" pitchFamily="18" charset="0"/>
              </a:rPr>
              <a:t>mEq</a:t>
            </a:r>
            <a:r>
              <a:rPr lang="en-US" sz="2000" b="1" dirty="0" smtClean="0">
                <a:latin typeface="Times New Roman" pitchFamily="18" charset="0"/>
                <a:ea typeface="Times New Roman"/>
                <a:cs typeface="Times New Roman" pitchFamily="18" charset="0"/>
              </a:rPr>
              <a:t>/L) is an important laboratory finding.</a:t>
            </a:r>
            <a:endParaRPr lang="en-US" sz="2000" b="1" dirty="0">
              <a:latin typeface="Times New Roman" pitchFamily="18" charset="0"/>
              <a:ea typeface="Calibri"/>
              <a:cs typeface="Times New Roman" pitchFamily="18" charset="0"/>
            </a:endParaRPr>
          </a:p>
          <a:p>
            <a:pPr lvl="0" algn="just" rtl="0">
              <a:lnSpc>
                <a:spcPct val="150000"/>
              </a:lnSpc>
              <a:buFont typeface="+mj-lt"/>
              <a:buAutoNum type="arabicPeriod"/>
              <a:tabLst>
                <a:tab pos="228600" algn="l"/>
              </a:tabLst>
            </a:pPr>
            <a:r>
              <a:rPr lang="en-US" sz="2000" b="1" dirty="0" smtClean="0">
                <a:latin typeface="Times New Roman" pitchFamily="18" charset="0"/>
                <a:ea typeface="Times New Roman"/>
                <a:cs typeface="Times New Roman" pitchFamily="18" charset="0"/>
              </a:rPr>
              <a:t>Most cases resolve spontaneously in 7 to 10 days, but in older or </a:t>
            </a:r>
            <a:r>
              <a:rPr lang="en-US" sz="2000" b="1" dirty="0" err="1" smtClean="0">
                <a:latin typeface="Times New Roman" pitchFamily="18" charset="0"/>
                <a:ea typeface="Times New Roman"/>
                <a:cs typeface="Times New Roman" pitchFamily="18" charset="0"/>
              </a:rPr>
              <a:t>immunocompromised</a:t>
            </a:r>
            <a:r>
              <a:rPr lang="en-US" sz="2000" b="1" dirty="0" smtClean="0">
                <a:latin typeface="Times New Roman" pitchFamily="18" charset="0"/>
                <a:ea typeface="Times New Roman"/>
                <a:cs typeface="Times New Roman" pitchFamily="18" charset="0"/>
              </a:rPr>
              <a:t> patients, the infection can be fatal.</a:t>
            </a:r>
            <a:endParaRPr lang="en-US" sz="2000" b="1" dirty="0">
              <a:latin typeface="Times New Roman" pitchFamily="18" charset="0"/>
              <a:ea typeface="Calibri"/>
              <a:cs typeface="Times New Roman" pitchFamily="18" charset="0"/>
            </a:endParaRPr>
          </a:p>
          <a:p>
            <a:pPr algn="just" rtl="0">
              <a:lnSpc>
                <a:spcPct val="150000"/>
              </a:lnSpc>
              <a:buFont typeface="+mj-lt"/>
              <a:buAutoNum type="arabicPeriod"/>
              <a:tabLst>
                <a:tab pos="228600" algn="l"/>
              </a:tabLst>
            </a:pPr>
            <a:r>
              <a:rPr lang="en-US" sz="2000" b="1" dirty="0" err="1" smtClean="0">
                <a:latin typeface="Times New Roman" pitchFamily="18" charset="0"/>
                <a:ea typeface="Times New Roman"/>
                <a:cs typeface="Times New Roman" pitchFamily="18" charset="0"/>
              </a:rPr>
              <a:t>Legionellosis</a:t>
            </a:r>
            <a:r>
              <a:rPr lang="en-US" sz="2000" b="1" dirty="0" smtClean="0">
                <a:latin typeface="Times New Roman" pitchFamily="18" charset="0"/>
                <a:ea typeface="Times New Roman"/>
                <a:cs typeface="Times New Roman" pitchFamily="18" charset="0"/>
              </a:rPr>
              <a:t> is an atypical pneumonia and must be distinguished from other similar pneumonias such as </a:t>
            </a:r>
            <a:r>
              <a:rPr lang="en-US" sz="2000" b="1" i="1" dirty="0" err="1" smtClean="0">
                <a:latin typeface="Times New Roman" pitchFamily="18" charset="0"/>
                <a:ea typeface="Times New Roman"/>
                <a:cs typeface="Times New Roman" pitchFamily="18" charset="0"/>
              </a:rPr>
              <a:t>Mycoplasma</a:t>
            </a:r>
            <a:r>
              <a:rPr lang="en-US" sz="2000" b="1" dirty="0" smtClean="0">
                <a:latin typeface="Times New Roman" pitchFamily="18" charset="0"/>
                <a:ea typeface="Times New Roman"/>
                <a:cs typeface="Times New Roman" pitchFamily="18" charset="0"/>
              </a:rPr>
              <a:t> pneumonia, viral pneumonia, psittacosis, and Q fever. </a:t>
            </a:r>
          </a:p>
          <a:p>
            <a:pPr algn="just" rtl="0">
              <a:lnSpc>
                <a:spcPct val="150000"/>
              </a:lnSpc>
              <a:buFont typeface="+mj-lt"/>
              <a:buAutoNum type="arabicPeriod"/>
              <a:tabLst>
                <a:tab pos="228600" algn="l"/>
              </a:tabLst>
            </a:pPr>
            <a:r>
              <a:rPr lang="en-US" sz="2000" b="1" dirty="0" smtClean="0">
                <a:latin typeface="Times New Roman" pitchFamily="18" charset="0"/>
                <a:ea typeface="Times New Roman"/>
                <a:cs typeface="Times New Roman" pitchFamily="18" charset="0"/>
              </a:rPr>
              <a:t>Pontiac fever is a mild, flu like form of </a:t>
            </a:r>
            <a:r>
              <a:rPr lang="en-US" sz="2000" b="1" i="1" dirty="0" err="1" smtClean="0">
                <a:latin typeface="Times New Roman" pitchFamily="18" charset="0"/>
                <a:ea typeface="Times New Roman"/>
                <a:cs typeface="Times New Roman" pitchFamily="18" charset="0"/>
              </a:rPr>
              <a:t>Legionella</a:t>
            </a:r>
            <a:r>
              <a:rPr lang="en-US" sz="2000" b="1" dirty="0" smtClean="0">
                <a:latin typeface="Times New Roman" pitchFamily="18" charset="0"/>
                <a:ea typeface="Times New Roman"/>
                <a:cs typeface="Times New Roman" pitchFamily="18" charset="0"/>
              </a:rPr>
              <a:t> infection that does not result in pneumonia. </a:t>
            </a:r>
            <a:endParaRPr lang="ar-SA" sz="2000" b="1" dirty="0" smtClean="0">
              <a:latin typeface="Times New Roman" pitchFamily="18" charset="0"/>
              <a:cs typeface="Times New Roman" pitchFamily="18" charset="0"/>
            </a:endParaRPr>
          </a:p>
          <a:p>
            <a:pPr lvl="0" algn="just" rtl="0">
              <a:lnSpc>
                <a:spcPct val="150000"/>
              </a:lnSpc>
              <a:buNone/>
              <a:tabLst>
                <a:tab pos="228600" algn="l"/>
              </a:tabLst>
            </a:pPr>
            <a:endParaRPr lang="en-US" sz="2000" b="1" dirty="0">
              <a:latin typeface="Times New Roman" pitchFamily="18" charset="0"/>
              <a:ea typeface="Calibri"/>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70000" lnSpcReduction="20000"/>
          </a:bodyPr>
          <a:lstStyle/>
          <a:p>
            <a:pPr algn="l" rtl="0"/>
            <a:r>
              <a:rPr lang="en-US" sz="4600" b="1" u="sng" dirty="0">
                <a:solidFill>
                  <a:srgbClr val="FF3399"/>
                </a:solidFill>
                <a:effectLst>
                  <a:glow rad="101600">
                    <a:schemeClr val="accent3">
                      <a:satMod val="175000"/>
                      <a:alpha val="40000"/>
                    </a:schemeClr>
                  </a:glow>
                </a:effectLst>
                <a:latin typeface="Times New Roman" pitchFamily="18" charset="0"/>
                <a:cs typeface="Times New Roman" pitchFamily="18" charset="0"/>
              </a:rPr>
              <a:t>Laboratory Diagnosis</a:t>
            </a:r>
            <a:endParaRPr lang="en-US" sz="4600" u="sng" dirty="0">
              <a:solidFill>
                <a:srgbClr val="FF3399"/>
              </a:solidFill>
              <a:effectLst>
                <a:glow rad="101600">
                  <a:schemeClr val="accent3">
                    <a:satMod val="175000"/>
                    <a:alpha val="40000"/>
                  </a:schemeClr>
                </a:glow>
              </a:effectLst>
              <a:latin typeface="Times New Roman" pitchFamily="18" charset="0"/>
              <a:cs typeface="Times New Roman" pitchFamily="18" charset="0"/>
            </a:endParaRPr>
          </a:p>
          <a:p>
            <a:pPr lvl="0" algn="just" rtl="0">
              <a:lnSpc>
                <a:spcPct val="120000"/>
              </a:lnSpc>
            </a:pPr>
            <a:r>
              <a:rPr lang="en-US" sz="3400" b="1" dirty="0">
                <a:latin typeface="Times New Roman" pitchFamily="18" charset="0"/>
                <a:cs typeface="Times New Roman" pitchFamily="18" charset="0"/>
              </a:rPr>
              <a:t>Sputum Gram stains reveals many </a:t>
            </a:r>
            <a:r>
              <a:rPr lang="en-US" sz="3400" b="1" dirty="0" err="1">
                <a:latin typeface="Times New Roman" pitchFamily="18" charset="0"/>
                <a:cs typeface="Times New Roman" pitchFamily="18" charset="0"/>
              </a:rPr>
              <a:t>neutrophils</a:t>
            </a:r>
            <a:r>
              <a:rPr lang="en-US" sz="3400" b="1" dirty="0">
                <a:latin typeface="Times New Roman" pitchFamily="18" charset="0"/>
                <a:cs typeface="Times New Roman" pitchFamily="18" charset="0"/>
              </a:rPr>
              <a:t> but no bacteria.</a:t>
            </a:r>
          </a:p>
          <a:p>
            <a:pPr lvl="0" algn="just" rtl="0">
              <a:lnSpc>
                <a:spcPct val="120000"/>
              </a:lnSpc>
            </a:pPr>
            <a:r>
              <a:rPr lang="en-US" sz="3400" b="1" dirty="0">
                <a:latin typeface="Times New Roman" pitchFamily="18" charset="0"/>
                <a:cs typeface="Times New Roman" pitchFamily="18" charset="0"/>
              </a:rPr>
              <a:t>The organism fails to grow on ordinary media in a culture of sputum or blood, but it will grow on </a:t>
            </a:r>
            <a:r>
              <a:rPr lang="en-US" sz="3400" b="1" u="sng" dirty="0">
                <a:latin typeface="Times New Roman" pitchFamily="18" charset="0"/>
                <a:cs typeface="Times New Roman" pitchFamily="18" charset="0"/>
              </a:rPr>
              <a:t>charcoal-yeast agar</a:t>
            </a:r>
            <a:r>
              <a:rPr lang="en-US" sz="3400" b="1" dirty="0">
                <a:latin typeface="Times New Roman" pitchFamily="18" charset="0"/>
                <a:cs typeface="Times New Roman" pitchFamily="18" charset="0"/>
              </a:rPr>
              <a:t>, a special medium supplemented </a:t>
            </a:r>
            <a:r>
              <a:rPr lang="en-US" sz="3400" b="1" u="sng" dirty="0">
                <a:latin typeface="Times New Roman" pitchFamily="18" charset="0"/>
                <a:cs typeface="Times New Roman" pitchFamily="18" charset="0"/>
              </a:rPr>
              <a:t>with iron and </a:t>
            </a:r>
            <a:r>
              <a:rPr lang="en-US" sz="3400" b="1" u="sng" dirty="0" err="1">
                <a:latin typeface="Times New Roman" pitchFamily="18" charset="0"/>
                <a:cs typeface="Times New Roman" pitchFamily="18" charset="0"/>
              </a:rPr>
              <a:t>cysteine</a:t>
            </a:r>
            <a:r>
              <a:rPr lang="en-US" sz="3400" b="1" dirty="0">
                <a:latin typeface="Times New Roman" pitchFamily="18" charset="0"/>
                <a:cs typeface="Times New Roman" pitchFamily="18" charset="0"/>
              </a:rPr>
              <a:t>. </a:t>
            </a:r>
          </a:p>
          <a:p>
            <a:pPr lvl="0" algn="just" rtl="0">
              <a:lnSpc>
                <a:spcPct val="120000"/>
              </a:lnSpc>
            </a:pPr>
            <a:r>
              <a:rPr lang="en-US" sz="3400" b="1" dirty="0">
                <a:latin typeface="Times New Roman" pitchFamily="18" charset="0"/>
                <a:cs typeface="Times New Roman" pitchFamily="18" charset="0"/>
              </a:rPr>
              <a:t>Diagnosis usually depends on a significant increase in antibody titer in convalescent-phase serum by the indirect </a:t>
            </a:r>
            <a:r>
              <a:rPr lang="en-US" sz="3400" b="1" dirty="0" err="1">
                <a:latin typeface="Times New Roman" pitchFamily="18" charset="0"/>
                <a:cs typeface="Times New Roman" pitchFamily="18" charset="0"/>
              </a:rPr>
              <a:t>immunofluorescence</a:t>
            </a:r>
            <a:r>
              <a:rPr lang="en-US" sz="3400" b="1" dirty="0">
                <a:latin typeface="Times New Roman" pitchFamily="18" charset="0"/>
                <a:cs typeface="Times New Roman" pitchFamily="18" charset="0"/>
              </a:rPr>
              <a:t> assay. </a:t>
            </a:r>
          </a:p>
          <a:p>
            <a:pPr lvl="0" algn="just" rtl="0">
              <a:lnSpc>
                <a:spcPct val="120000"/>
              </a:lnSpc>
            </a:pPr>
            <a:r>
              <a:rPr lang="en-US" sz="3400" b="1" dirty="0">
                <a:latin typeface="Times New Roman" pitchFamily="18" charset="0"/>
                <a:cs typeface="Times New Roman" pitchFamily="18" charset="0"/>
              </a:rPr>
              <a:t>Detection of </a:t>
            </a:r>
            <a:r>
              <a:rPr lang="en-US" sz="3400" b="1" i="1" dirty="0">
                <a:latin typeface="Times New Roman" pitchFamily="18" charset="0"/>
                <a:cs typeface="Times New Roman" pitchFamily="18" charset="0"/>
              </a:rPr>
              <a:t>L. </a:t>
            </a:r>
            <a:r>
              <a:rPr lang="en-US" sz="3400" b="1" i="1" dirty="0" err="1">
                <a:latin typeface="Times New Roman" pitchFamily="18" charset="0"/>
                <a:cs typeface="Times New Roman" pitchFamily="18" charset="0"/>
              </a:rPr>
              <a:t>pneumophila</a:t>
            </a:r>
            <a:r>
              <a:rPr lang="en-US" sz="3400" b="1" dirty="0">
                <a:latin typeface="Times New Roman" pitchFamily="18" charset="0"/>
                <a:cs typeface="Times New Roman" pitchFamily="18" charset="0"/>
              </a:rPr>
              <a:t> antigens </a:t>
            </a:r>
            <a:r>
              <a:rPr lang="en-US" sz="3400" b="1" u="sng" dirty="0">
                <a:latin typeface="Times New Roman" pitchFamily="18" charset="0"/>
                <a:cs typeface="Times New Roman" pitchFamily="18" charset="0"/>
              </a:rPr>
              <a:t>in the urine </a:t>
            </a:r>
            <a:r>
              <a:rPr lang="en-US" sz="3400" b="1" dirty="0">
                <a:latin typeface="Times New Roman" pitchFamily="18" charset="0"/>
                <a:cs typeface="Times New Roman" pitchFamily="18" charset="0"/>
              </a:rPr>
              <a:t>is a rapid means of making a diagnosis. </a:t>
            </a:r>
            <a:endParaRPr lang="en-US" sz="3400" b="1" dirty="0" smtClean="0">
              <a:latin typeface="Times New Roman" pitchFamily="18" charset="0"/>
              <a:cs typeface="Times New Roman" pitchFamily="18" charset="0"/>
            </a:endParaRPr>
          </a:p>
          <a:p>
            <a:pPr lvl="0" algn="just" rtl="0">
              <a:lnSpc>
                <a:spcPct val="120000"/>
              </a:lnSpc>
            </a:pPr>
            <a:r>
              <a:rPr lang="en-US" sz="3400" b="1" dirty="0" smtClean="0">
                <a:latin typeface="Times New Roman" pitchFamily="18" charset="0"/>
                <a:cs typeface="Times New Roman" pitchFamily="18" charset="0"/>
              </a:rPr>
              <a:t>If </a:t>
            </a:r>
            <a:r>
              <a:rPr lang="en-US" sz="3400" b="1" dirty="0">
                <a:latin typeface="Times New Roman" pitchFamily="18" charset="0"/>
                <a:cs typeface="Times New Roman" pitchFamily="18" charset="0"/>
              </a:rPr>
              <a:t>tissue is available, it is possible to demonstrate </a:t>
            </a:r>
            <a:r>
              <a:rPr lang="en-US" sz="3400" b="1" i="1" dirty="0" err="1">
                <a:latin typeface="Times New Roman" pitchFamily="18" charset="0"/>
                <a:cs typeface="Times New Roman" pitchFamily="18" charset="0"/>
              </a:rPr>
              <a:t>Legionella</a:t>
            </a:r>
            <a:r>
              <a:rPr lang="en-US" sz="3400" b="1" dirty="0">
                <a:latin typeface="Times New Roman" pitchFamily="18" charset="0"/>
                <a:cs typeface="Times New Roman" pitchFamily="18" charset="0"/>
              </a:rPr>
              <a:t> antigens in infected lung tissue by using fluorescent-antibody staining. </a:t>
            </a:r>
          </a:p>
          <a:p>
            <a:pPr lvl="0" algn="just" rtl="0">
              <a:lnSpc>
                <a:spcPct val="120000"/>
              </a:lnSpc>
            </a:pPr>
            <a:r>
              <a:rPr lang="en-US" sz="3400" b="1" dirty="0">
                <a:latin typeface="Times New Roman" pitchFamily="18" charset="0"/>
                <a:cs typeface="Times New Roman" pitchFamily="18" charset="0"/>
              </a:rPr>
              <a:t>The cold-agglutinin titer does not rise in </a:t>
            </a:r>
            <a:r>
              <a:rPr lang="en-US" sz="3400" b="1" i="1" dirty="0" err="1">
                <a:latin typeface="Times New Roman" pitchFamily="18" charset="0"/>
                <a:cs typeface="Times New Roman" pitchFamily="18" charset="0"/>
              </a:rPr>
              <a:t>Legionella</a:t>
            </a:r>
            <a:r>
              <a:rPr lang="en-US" sz="3400" b="1" dirty="0">
                <a:latin typeface="Times New Roman" pitchFamily="18" charset="0"/>
                <a:cs typeface="Times New Roman" pitchFamily="18" charset="0"/>
              </a:rPr>
              <a:t> pneumonia, in contrast to pneumonia caused by </a:t>
            </a:r>
            <a:r>
              <a:rPr lang="en-US" sz="3400" b="1" i="1" dirty="0" err="1">
                <a:latin typeface="Times New Roman" pitchFamily="18" charset="0"/>
                <a:cs typeface="Times New Roman" pitchFamily="18" charset="0"/>
              </a:rPr>
              <a:t>Mycoplasma</a:t>
            </a:r>
            <a:r>
              <a:rPr lang="en-US" b="1" i="1" dirty="0"/>
              <a:t>.</a:t>
            </a:r>
            <a:endParaRPr lang="en-US"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439150" cy="6858000"/>
          </a:xfrm>
        </p:spPr>
        <p:txBody>
          <a:bodyPr>
            <a:normAutofit lnSpcReduction="10000"/>
          </a:bodyPr>
          <a:lstStyle/>
          <a:p>
            <a:pPr algn="just" rtl="0">
              <a:spcAft>
                <a:spcPts val="1000"/>
              </a:spcAft>
            </a:pPr>
            <a:r>
              <a:rPr lang="en-US" b="1" u="sng" dirty="0" smtClean="0">
                <a:solidFill>
                  <a:srgbClr val="FF3399"/>
                </a:solidFill>
                <a:latin typeface="Times New Roman" pitchFamily="18" charset="0"/>
                <a:ea typeface="Times New Roman"/>
                <a:cs typeface="Times New Roman" pitchFamily="18" charset="0"/>
              </a:rPr>
              <a:t>Treatment</a:t>
            </a:r>
            <a:endParaRPr lang="en-US" dirty="0">
              <a:solidFill>
                <a:srgbClr val="FF3399"/>
              </a:solidFill>
              <a:latin typeface="Times New Roman" pitchFamily="18" charset="0"/>
              <a:ea typeface="Calibri"/>
              <a:cs typeface="Times New Roman" pitchFamily="18" charset="0"/>
            </a:endParaRPr>
          </a:p>
          <a:p>
            <a:pPr algn="just" rtl="0">
              <a:spcAft>
                <a:spcPts val="1000"/>
              </a:spcAft>
            </a:pPr>
            <a:r>
              <a:rPr lang="en-US" sz="2000" b="1" i="1" dirty="0" err="1" smtClean="0">
                <a:latin typeface="Times New Roman" pitchFamily="18" charset="0"/>
                <a:ea typeface="Times New Roman"/>
                <a:cs typeface="Times New Roman" pitchFamily="18" charset="0"/>
              </a:rPr>
              <a:t>Azithromycin</a:t>
            </a:r>
            <a:r>
              <a:rPr lang="en-US" sz="2000" b="1" i="1" dirty="0" smtClean="0">
                <a:latin typeface="Times New Roman" pitchFamily="18" charset="0"/>
                <a:ea typeface="Times New Roman"/>
                <a:cs typeface="Times New Roman" pitchFamily="18" charset="0"/>
              </a:rPr>
              <a:t> or erythromycin</a:t>
            </a:r>
            <a:r>
              <a:rPr lang="en-US" sz="2000" b="1" dirty="0" smtClean="0">
                <a:latin typeface="Times New Roman" pitchFamily="18" charset="0"/>
                <a:ea typeface="Times New Roman"/>
                <a:cs typeface="Times New Roman" pitchFamily="18" charset="0"/>
              </a:rPr>
              <a:t> (with or without </a:t>
            </a:r>
            <a:r>
              <a:rPr lang="en-US" sz="2000" b="1" dirty="0" err="1" smtClean="0">
                <a:latin typeface="Times New Roman" pitchFamily="18" charset="0"/>
                <a:ea typeface="Times New Roman"/>
                <a:cs typeface="Times New Roman" pitchFamily="18" charset="0"/>
              </a:rPr>
              <a:t>rifampin</a:t>
            </a:r>
            <a:r>
              <a:rPr lang="en-US" sz="2000" b="1" dirty="0" smtClean="0">
                <a:latin typeface="Times New Roman" pitchFamily="18" charset="0"/>
                <a:ea typeface="Times New Roman"/>
                <a:cs typeface="Times New Roman" pitchFamily="18" charset="0"/>
              </a:rPr>
              <a:t>).</a:t>
            </a:r>
            <a:endParaRPr lang="en-US" sz="2000" b="1" dirty="0">
              <a:latin typeface="Times New Roman" pitchFamily="18" charset="0"/>
              <a:ea typeface="Times New Roman"/>
              <a:cs typeface="Times New Roman" pitchFamily="18" charset="0"/>
            </a:endParaRPr>
          </a:p>
          <a:p>
            <a:pPr algn="just" rtl="0">
              <a:lnSpc>
                <a:spcPct val="150000"/>
              </a:lnSpc>
              <a:spcAft>
                <a:spcPts val="1000"/>
              </a:spcAft>
            </a:pPr>
            <a:r>
              <a:rPr lang="en-US" sz="2000" b="1" dirty="0" smtClean="0">
                <a:latin typeface="Times New Roman" pitchFamily="18" charset="0"/>
                <a:ea typeface="Times New Roman"/>
                <a:cs typeface="Times New Roman" pitchFamily="18" charset="0"/>
              </a:rPr>
              <a:t>Certain </a:t>
            </a:r>
            <a:r>
              <a:rPr lang="en-US" sz="2000" b="1" dirty="0" err="1" smtClean="0">
                <a:latin typeface="Times New Roman" pitchFamily="18" charset="0"/>
                <a:ea typeface="Times New Roman"/>
                <a:cs typeface="Times New Roman" pitchFamily="18" charset="0"/>
              </a:rPr>
              <a:t>fluoroquinolones</a:t>
            </a:r>
            <a:r>
              <a:rPr lang="en-US" sz="2000" b="1" dirty="0" smtClean="0">
                <a:latin typeface="Times New Roman" pitchFamily="18" charset="0"/>
                <a:ea typeface="Times New Roman"/>
                <a:cs typeface="Times New Roman" pitchFamily="18" charset="0"/>
              </a:rPr>
              <a:t>, such as </a:t>
            </a:r>
            <a:r>
              <a:rPr lang="en-US" sz="2000" b="1" dirty="0" err="1" smtClean="0">
                <a:latin typeface="Times New Roman" pitchFamily="18" charset="0"/>
                <a:ea typeface="Times New Roman"/>
                <a:cs typeface="Times New Roman" pitchFamily="18" charset="0"/>
              </a:rPr>
              <a:t>levofloxacin</a:t>
            </a:r>
            <a:r>
              <a:rPr lang="en-US" sz="2000" b="1" dirty="0" smtClean="0">
                <a:latin typeface="Times New Roman" pitchFamily="18" charset="0"/>
                <a:ea typeface="Times New Roman"/>
                <a:cs typeface="Times New Roman" pitchFamily="18" charset="0"/>
              </a:rPr>
              <a:t> and </a:t>
            </a:r>
            <a:r>
              <a:rPr lang="en-US" sz="2000" b="1" dirty="0" err="1" smtClean="0">
                <a:latin typeface="Times New Roman" pitchFamily="18" charset="0"/>
                <a:ea typeface="Times New Roman"/>
                <a:cs typeface="Times New Roman" pitchFamily="18" charset="0"/>
              </a:rPr>
              <a:t>trovafloxacin</a:t>
            </a:r>
            <a:r>
              <a:rPr lang="en-US" sz="2000" b="1" dirty="0" smtClean="0">
                <a:latin typeface="Times New Roman" pitchFamily="18" charset="0"/>
                <a:ea typeface="Times New Roman"/>
                <a:cs typeface="Times New Roman" pitchFamily="18" charset="0"/>
              </a:rPr>
              <a:t>, are also drugs of choice. </a:t>
            </a:r>
          </a:p>
          <a:p>
            <a:pPr algn="just" rtl="0">
              <a:lnSpc>
                <a:spcPct val="150000"/>
              </a:lnSpc>
              <a:spcAft>
                <a:spcPts val="1000"/>
              </a:spcAft>
            </a:pPr>
            <a:r>
              <a:rPr lang="en-US" sz="2000" b="1" dirty="0" smtClean="0">
                <a:latin typeface="Times New Roman" pitchFamily="18" charset="0"/>
                <a:ea typeface="Times New Roman"/>
                <a:cs typeface="Times New Roman" pitchFamily="18" charset="0"/>
              </a:rPr>
              <a:t>The organism frequently produces β -</a:t>
            </a:r>
            <a:r>
              <a:rPr lang="en-US" sz="2000" b="1" dirty="0" err="1" smtClean="0">
                <a:latin typeface="Times New Roman" pitchFamily="18" charset="0"/>
                <a:ea typeface="Times New Roman"/>
                <a:cs typeface="Times New Roman" pitchFamily="18" charset="0"/>
              </a:rPr>
              <a:t>lactamase</a:t>
            </a:r>
            <a:r>
              <a:rPr lang="en-US" sz="2000" b="1" dirty="0" smtClean="0">
                <a:latin typeface="Times New Roman" pitchFamily="18" charset="0"/>
                <a:ea typeface="Times New Roman"/>
                <a:cs typeface="Times New Roman" pitchFamily="18" charset="0"/>
              </a:rPr>
              <a:t>, and so </a:t>
            </a:r>
            <a:r>
              <a:rPr lang="en-US" sz="2000" b="1" dirty="0" err="1" smtClean="0">
                <a:latin typeface="Times New Roman" pitchFamily="18" charset="0"/>
                <a:ea typeface="Times New Roman"/>
                <a:cs typeface="Times New Roman" pitchFamily="18" charset="0"/>
              </a:rPr>
              <a:t>penicillins</a:t>
            </a:r>
            <a:r>
              <a:rPr lang="en-US" sz="2000" b="1" dirty="0" smtClean="0">
                <a:latin typeface="Times New Roman" pitchFamily="18" charset="0"/>
                <a:ea typeface="Times New Roman"/>
                <a:cs typeface="Times New Roman" pitchFamily="18" charset="0"/>
              </a:rPr>
              <a:t> and </a:t>
            </a:r>
            <a:r>
              <a:rPr lang="en-US" sz="2000" b="1" dirty="0" err="1" smtClean="0">
                <a:latin typeface="Times New Roman" pitchFamily="18" charset="0"/>
                <a:ea typeface="Times New Roman"/>
                <a:cs typeface="Times New Roman" pitchFamily="18" charset="0"/>
              </a:rPr>
              <a:t>cephalosporins</a:t>
            </a:r>
            <a:r>
              <a:rPr lang="en-US" sz="2000" b="1" dirty="0" smtClean="0">
                <a:latin typeface="Times New Roman" pitchFamily="18" charset="0"/>
                <a:ea typeface="Times New Roman"/>
                <a:cs typeface="Times New Roman" pitchFamily="18" charset="0"/>
              </a:rPr>
              <a:t> are less effective.</a:t>
            </a:r>
          </a:p>
          <a:p>
            <a:pPr algn="just" rtl="0">
              <a:spcAft>
                <a:spcPts val="1000"/>
              </a:spcAft>
            </a:pPr>
            <a:r>
              <a:rPr lang="en-US" b="1" u="sng" dirty="0" smtClean="0">
                <a:solidFill>
                  <a:srgbClr val="FF3399"/>
                </a:solidFill>
                <a:latin typeface="Times New Roman" pitchFamily="18" charset="0"/>
                <a:ea typeface="Times New Roman"/>
                <a:cs typeface="Times New Roman" pitchFamily="18" charset="0"/>
              </a:rPr>
              <a:t>Prevention</a:t>
            </a:r>
            <a:endParaRPr lang="en-US" dirty="0">
              <a:solidFill>
                <a:srgbClr val="FF3399"/>
              </a:solidFill>
              <a:latin typeface="Times New Roman" pitchFamily="18" charset="0"/>
              <a:ea typeface="Calibri"/>
              <a:cs typeface="Times New Roman" pitchFamily="18" charset="0"/>
            </a:endParaRPr>
          </a:p>
          <a:p>
            <a:pPr marL="457200" lvl="0" indent="-457200" algn="just" rtl="0">
              <a:lnSpc>
                <a:spcPct val="150000"/>
              </a:lnSpc>
              <a:spcAft>
                <a:spcPts val="1000"/>
              </a:spcAft>
              <a:buFont typeface="+mj-lt"/>
              <a:buAutoNum type="arabicPeriod"/>
              <a:tabLst>
                <a:tab pos="228600" algn="l"/>
              </a:tabLst>
            </a:pPr>
            <a:r>
              <a:rPr lang="en-US" sz="2000" b="1" dirty="0" smtClean="0">
                <a:latin typeface="Times New Roman" pitchFamily="18" charset="0"/>
                <a:ea typeface="Times New Roman"/>
                <a:cs typeface="Times New Roman" pitchFamily="18" charset="0"/>
              </a:rPr>
              <a:t>  Prevention involves reducing cigarette and alcohol consumption,</a:t>
            </a:r>
          </a:p>
          <a:p>
            <a:pPr marL="457200" lvl="0" indent="-457200" algn="just" rtl="0">
              <a:lnSpc>
                <a:spcPct val="150000"/>
              </a:lnSpc>
              <a:spcAft>
                <a:spcPts val="1000"/>
              </a:spcAft>
              <a:buFont typeface="+mj-lt"/>
              <a:buAutoNum type="arabicPeriod"/>
              <a:tabLst>
                <a:tab pos="228600" algn="l"/>
              </a:tabLst>
            </a:pPr>
            <a:r>
              <a:rPr lang="en-US" sz="2000" b="1" dirty="0" smtClean="0">
                <a:latin typeface="Times New Roman" pitchFamily="18" charset="0"/>
                <a:ea typeface="Times New Roman"/>
                <a:cs typeface="Times New Roman" pitchFamily="18" charset="0"/>
              </a:rPr>
              <a:t>Eliminating aerosols from water sources.</a:t>
            </a:r>
          </a:p>
          <a:p>
            <a:pPr marL="457200" lvl="0" indent="-457200" algn="just" rtl="0">
              <a:lnSpc>
                <a:spcPct val="150000"/>
              </a:lnSpc>
              <a:spcAft>
                <a:spcPts val="1000"/>
              </a:spcAft>
              <a:buFont typeface="+mj-lt"/>
              <a:buAutoNum type="arabicPeriod"/>
              <a:tabLst>
                <a:tab pos="228600" algn="l"/>
              </a:tabLst>
            </a:pPr>
            <a:r>
              <a:rPr lang="en-US" sz="2000" b="1" dirty="0" smtClean="0">
                <a:latin typeface="Times New Roman" pitchFamily="18" charset="0"/>
                <a:ea typeface="Times New Roman"/>
                <a:cs typeface="Times New Roman" pitchFamily="18" charset="0"/>
              </a:rPr>
              <a:t>Reducing the incidence of </a:t>
            </a:r>
            <a:r>
              <a:rPr lang="en-US" sz="2000" b="1" i="1" dirty="0" err="1" smtClean="0">
                <a:latin typeface="Times New Roman" pitchFamily="18" charset="0"/>
                <a:ea typeface="Times New Roman"/>
                <a:cs typeface="Times New Roman" pitchFamily="18" charset="0"/>
              </a:rPr>
              <a:t>Legionella</a:t>
            </a:r>
            <a:r>
              <a:rPr lang="en-US" sz="2000" b="1" dirty="0" smtClean="0">
                <a:latin typeface="Times New Roman" pitchFamily="18" charset="0"/>
                <a:ea typeface="Times New Roman"/>
                <a:cs typeface="Times New Roman" pitchFamily="18" charset="0"/>
              </a:rPr>
              <a:t> in hospital water supplies by using high temperatures and </a:t>
            </a:r>
            <a:r>
              <a:rPr lang="en-US" sz="2000" b="1" dirty="0" err="1" smtClean="0">
                <a:latin typeface="Times New Roman" pitchFamily="18" charset="0"/>
                <a:ea typeface="Times New Roman"/>
                <a:cs typeface="Times New Roman" pitchFamily="18" charset="0"/>
              </a:rPr>
              <a:t>hyperchlorination</a:t>
            </a:r>
            <a:r>
              <a:rPr lang="en-US" sz="2000" b="1" dirty="0" smtClean="0">
                <a:latin typeface="Times New Roman" pitchFamily="18" charset="0"/>
                <a:ea typeface="Times New Roman"/>
                <a:cs typeface="Times New Roman" pitchFamily="18" charset="0"/>
              </a:rPr>
              <a:t>.</a:t>
            </a:r>
            <a:endParaRPr lang="en-US" sz="2000" b="1" smtClean="0">
              <a:latin typeface="Times New Roman" pitchFamily="18" charset="0"/>
              <a:ea typeface="Times New Roman"/>
              <a:cs typeface="Times New Roman" pitchFamily="18" charset="0"/>
            </a:endParaRPr>
          </a:p>
          <a:p>
            <a:pPr marL="457200" lvl="0" indent="-457200" algn="just" rtl="0">
              <a:lnSpc>
                <a:spcPct val="150000"/>
              </a:lnSpc>
              <a:spcAft>
                <a:spcPts val="1000"/>
              </a:spcAft>
              <a:buFont typeface="+mj-lt"/>
              <a:buAutoNum type="arabicPeriod"/>
              <a:tabLst>
                <a:tab pos="228600" algn="l"/>
              </a:tabLst>
            </a:pPr>
            <a:r>
              <a:rPr lang="en-US" sz="2000" b="1" smtClean="0">
                <a:latin typeface="Times New Roman" pitchFamily="18" charset="0"/>
                <a:ea typeface="Times New Roman"/>
                <a:cs typeface="Times New Roman" pitchFamily="18" charset="0"/>
              </a:rPr>
              <a:t> </a:t>
            </a:r>
            <a:r>
              <a:rPr lang="en-US" sz="2000" b="1" dirty="0" smtClean="0">
                <a:latin typeface="Times New Roman" pitchFamily="18" charset="0"/>
                <a:ea typeface="Times New Roman"/>
                <a:cs typeface="Times New Roman" pitchFamily="18" charset="0"/>
              </a:rPr>
              <a:t>There is no vaccine.</a:t>
            </a:r>
            <a:endParaRPr lang="en-US" sz="2000" b="1" dirty="0">
              <a:latin typeface="Times New Roman" pitchFamily="18" charset="0"/>
              <a:ea typeface="Calibri"/>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dirty="0"/>
          </a:p>
        </p:txBody>
      </p:sp>
      <p:pic>
        <p:nvPicPr>
          <p:cNvPr id="319490" name="Picture 2" descr="https://encrypted-tbn0.gstatic.com/images?q=tbn:ANd9GcSuap8ZqOzq9eg6I0J4qjn9J7dZFpEF76yMWZ5VVwsd0kD-DXue"/>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6100"/>
            <a:ext cx="8229600" cy="5580063"/>
          </a:xfrm>
        </p:spPr>
        <p:txBody>
          <a:bodyPr/>
          <a:lstStyle/>
          <a:p>
            <a:pPr algn="l" rtl="0"/>
            <a:r>
              <a:rPr lang="en-US" dirty="0"/>
              <a:t>There are three medically important gram-negative rods </a:t>
            </a:r>
            <a:r>
              <a:rPr lang="en-US" dirty="0" smtClean="0"/>
              <a:t>:</a:t>
            </a:r>
          </a:p>
          <a:p>
            <a:pPr algn="l" rtl="0"/>
            <a:r>
              <a:rPr lang="en-US" b="1" i="1" dirty="0" err="1" smtClean="0">
                <a:latin typeface="Times New Roman"/>
                <a:ea typeface="Times New Roman"/>
              </a:rPr>
              <a:t>Haemophilus</a:t>
            </a:r>
            <a:r>
              <a:rPr lang="en-US" b="1" i="1" dirty="0" smtClean="0">
                <a:latin typeface="Times New Roman"/>
                <a:ea typeface="Times New Roman"/>
              </a:rPr>
              <a:t> </a:t>
            </a:r>
            <a:r>
              <a:rPr lang="en-US" b="1" i="1" dirty="0" err="1" smtClean="0">
                <a:latin typeface="Times New Roman"/>
                <a:ea typeface="Times New Roman"/>
              </a:rPr>
              <a:t>influenzae</a:t>
            </a:r>
            <a:r>
              <a:rPr lang="en-US" i="1" dirty="0" smtClean="0">
                <a:latin typeface="Times New Roman"/>
                <a:ea typeface="Times New Roman"/>
              </a:rPr>
              <a:t>,</a:t>
            </a:r>
          </a:p>
          <a:p>
            <a:pPr algn="l" rtl="0"/>
            <a:r>
              <a:rPr lang="en-US" i="1" dirty="0" smtClean="0">
                <a:latin typeface="Times New Roman"/>
                <a:ea typeface="Times New Roman"/>
              </a:rPr>
              <a:t> </a:t>
            </a:r>
            <a:r>
              <a:rPr lang="en-US" b="1" i="1" dirty="0" err="1" smtClean="0">
                <a:latin typeface="Times New Roman"/>
                <a:ea typeface="Times New Roman"/>
              </a:rPr>
              <a:t>Bordetella</a:t>
            </a:r>
            <a:r>
              <a:rPr lang="en-US" b="1" i="1" dirty="0" smtClean="0">
                <a:latin typeface="Times New Roman"/>
                <a:ea typeface="Times New Roman"/>
              </a:rPr>
              <a:t> </a:t>
            </a:r>
            <a:r>
              <a:rPr lang="en-US" b="1" i="1" dirty="0" err="1" smtClean="0">
                <a:latin typeface="Times New Roman"/>
                <a:ea typeface="Times New Roman"/>
              </a:rPr>
              <a:t>pertussis</a:t>
            </a:r>
            <a:r>
              <a:rPr lang="en-US" i="1" dirty="0" smtClean="0">
                <a:latin typeface="Times New Roman"/>
                <a:ea typeface="Times New Roman"/>
              </a:rPr>
              <a:t>,</a:t>
            </a:r>
            <a:r>
              <a:rPr lang="en-US" dirty="0" smtClean="0">
                <a:latin typeface="Times New Roman"/>
                <a:ea typeface="Times New Roman"/>
              </a:rPr>
              <a:t> </a:t>
            </a:r>
          </a:p>
          <a:p>
            <a:pPr algn="l" rtl="0"/>
            <a:r>
              <a:rPr lang="en-US" b="1" i="1" dirty="0" err="1" smtClean="0">
                <a:latin typeface="Times New Roman"/>
                <a:ea typeface="Times New Roman"/>
              </a:rPr>
              <a:t>Legionella</a:t>
            </a:r>
            <a:r>
              <a:rPr lang="en-US" b="1" i="1" dirty="0" smtClean="0">
                <a:latin typeface="Times New Roman"/>
                <a:ea typeface="Times New Roman"/>
              </a:rPr>
              <a:t> </a:t>
            </a:r>
            <a:r>
              <a:rPr lang="en-US" b="1" i="1" dirty="0" err="1" smtClean="0">
                <a:latin typeface="Times New Roman"/>
                <a:ea typeface="Times New Roman"/>
              </a:rPr>
              <a:t>pneumophila</a:t>
            </a:r>
            <a:r>
              <a:rPr lang="en-US" b="1" dirty="0" smtClean="0">
                <a:latin typeface="Times New Roman"/>
                <a:ea typeface="Times New Roman"/>
              </a:rPr>
              <a:t> .</a:t>
            </a:r>
          </a:p>
          <a:p>
            <a:pPr algn="l" rtl="0"/>
            <a:endParaRPr lang="en-US" b="1" dirty="0">
              <a:latin typeface="Times New Roman"/>
            </a:endParaRPr>
          </a:p>
          <a:p>
            <a:pPr algn="just" rtl="0">
              <a:lnSpc>
                <a:spcPct val="150000"/>
              </a:lnSpc>
            </a:pPr>
            <a:r>
              <a:rPr lang="en-US" sz="2400" b="1" i="1" dirty="0" smtClean="0">
                <a:latin typeface="Times New Roman" pitchFamily="18" charset="0"/>
                <a:ea typeface="Times New Roman"/>
                <a:cs typeface="Times New Roman" pitchFamily="18" charset="0"/>
              </a:rPr>
              <a:t>H. </a:t>
            </a:r>
            <a:r>
              <a:rPr lang="en-US" sz="2400" b="1" i="1" dirty="0" err="1" smtClean="0">
                <a:latin typeface="Times New Roman" pitchFamily="18" charset="0"/>
                <a:ea typeface="Times New Roman"/>
                <a:cs typeface="Times New Roman" pitchFamily="18" charset="0"/>
              </a:rPr>
              <a:t>influenzae</a:t>
            </a:r>
            <a:r>
              <a:rPr lang="en-US" sz="2400" b="1" i="1" dirty="0" smtClean="0">
                <a:latin typeface="Times New Roman" pitchFamily="18" charset="0"/>
                <a:ea typeface="Times New Roman"/>
                <a:cs typeface="Times New Roman" pitchFamily="18" charset="0"/>
              </a:rPr>
              <a:t> </a:t>
            </a:r>
            <a:r>
              <a:rPr lang="en-US" sz="2400" b="1" dirty="0" smtClean="0">
                <a:latin typeface="Times New Roman" pitchFamily="18" charset="0"/>
                <a:ea typeface="Times New Roman"/>
                <a:cs typeface="Times New Roman" pitchFamily="18" charset="0"/>
              </a:rPr>
              <a:t>and </a:t>
            </a:r>
            <a:r>
              <a:rPr lang="en-US" sz="2400" b="1" i="1" dirty="0" smtClean="0">
                <a:latin typeface="Times New Roman" pitchFamily="18" charset="0"/>
                <a:ea typeface="Times New Roman"/>
                <a:cs typeface="Times New Roman" pitchFamily="18" charset="0"/>
              </a:rPr>
              <a:t>B. </a:t>
            </a:r>
            <a:r>
              <a:rPr lang="en-US" sz="2400" b="1" i="1" dirty="0" err="1" smtClean="0">
                <a:latin typeface="Times New Roman" pitchFamily="18" charset="0"/>
                <a:ea typeface="Times New Roman"/>
                <a:cs typeface="Times New Roman" pitchFamily="18" charset="0"/>
              </a:rPr>
              <a:t>pertussis</a:t>
            </a:r>
            <a:r>
              <a:rPr lang="en-US" sz="2400" b="1" i="1" dirty="0" smtClean="0">
                <a:latin typeface="Times New Roman" pitchFamily="18" charset="0"/>
                <a:ea typeface="Times New Roman"/>
                <a:cs typeface="Times New Roman" pitchFamily="18" charset="0"/>
              </a:rPr>
              <a:t> </a:t>
            </a:r>
            <a:r>
              <a:rPr lang="en-US" sz="2400" b="1" dirty="0" smtClean="0">
                <a:latin typeface="Times New Roman" pitchFamily="18" charset="0"/>
                <a:ea typeface="Times New Roman"/>
                <a:cs typeface="Times New Roman" pitchFamily="18" charset="0"/>
              </a:rPr>
              <a:t>are found only in humans, whereas </a:t>
            </a:r>
            <a:r>
              <a:rPr lang="en-US" sz="2400" b="1" i="1" dirty="0" smtClean="0">
                <a:latin typeface="Times New Roman" pitchFamily="18" charset="0"/>
                <a:ea typeface="Times New Roman"/>
                <a:cs typeface="Times New Roman" pitchFamily="18" charset="0"/>
              </a:rPr>
              <a:t>L. </a:t>
            </a:r>
            <a:r>
              <a:rPr lang="en-US" sz="2400" b="1" i="1" dirty="0" err="1" smtClean="0">
                <a:latin typeface="Times New Roman" pitchFamily="18" charset="0"/>
                <a:ea typeface="Times New Roman"/>
                <a:cs typeface="Times New Roman" pitchFamily="18" charset="0"/>
              </a:rPr>
              <a:t>pneumophila</a:t>
            </a:r>
            <a:r>
              <a:rPr lang="en-US" sz="2400" b="1" i="1" dirty="0" smtClean="0">
                <a:latin typeface="Times New Roman" pitchFamily="18" charset="0"/>
                <a:ea typeface="Times New Roman"/>
                <a:cs typeface="Times New Roman" pitchFamily="18" charset="0"/>
              </a:rPr>
              <a:t> </a:t>
            </a:r>
            <a:r>
              <a:rPr lang="en-US" sz="2400" b="1" dirty="0" smtClean="0">
                <a:latin typeface="Times New Roman" pitchFamily="18" charset="0"/>
                <a:ea typeface="Times New Roman"/>
                <a:cs typeface="Times New Roman" pitchFamily="18" charset="0"/>
              </a:rPr>
              <a:t>is found primarily in environmental water sources.</a:t>
            </a:r>
            <a:endParaRPr lang="en-US" sz="2400" b="1" dirty="0">
              <a:latin typeface="Times New Roman" pitchFamily="18" charset="0"/>
              <a:cs typeface="Times New Roman" pitchFamily="18" charset="0"/>
            </a:endParaRPr>
          </a:p>
          <a:p>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6100"/>
            <a:ext cx="8229600" cy="5580063"/>
          </a:xfrm>
        </p:spPr>
        <p:txBody>
          <a:bodyPr>
            <a:normAutofit/>
          </a:bodyPr>
          <a:lstStyle/>
          <a:p>
            <a:pPr algn="just" rtl="0">
              <a:lnSpc>
                <a:spcPct val="110000"/>
              </a:lnSpc>
              <a:buNone/>
            </a:pPr>
            <a:r>
              <a:rPr lang="en-US" b="1" i="1" dirty="0" err="1" smtClean="0">
                <a:solidFill>
                  <a:srgbClr val="FF0000"/>
                </a:solidFill>
                <a:latin typeface="Times New Roman"/>
                <a:ea typeface="Times New Roman"/>
              </a:rPr>
              <a:t>Haemophilus</a:t>
            </a:r>
            <a:r>
              <a:rPr lang="en-US" b="1" i="1" dirty="0" smtClean="0">
                <a:solidFill>
                  <a:srgbClr val="FF0000"/>
                </a:solidFill>
                <a:latin typeface="Times New Roman"/>
                <a:ea typeface="Times New Roman"/>
              </a:rPr>
              <a:t>  </a:t>
            </a:r>
            <a:r>
              <a:rPr lang="en-US" b="1" i="1" dirty="0" err="1" smtClean="0">
                <a:solidFill>
                  <a:srgbClr val="FF0000"/>
                </a:solidFill>
                <a:latin typeface="Times New Roman"/>
                <a:ea typeface="Times New Roman"/>
              </a:rPr>
              <a:t>influenzae</a:t>
            </a:r>
            <a:endParaRPr lang="en-US" i="1" dirty="0" smtClean="0">
              <a:solidFill>
                <a:srgbClr val="FF0000"/>
              </a:solidFill>
              <a:latin typeface="Times New Roman"/>
              <a:ea typeface="Times New Roman"/>
            </a:endParaRPr>
          </a:p>
          <a:p>
            <a:pPr algn="just" rtl="0">
              <a:lnSpc>
                <a:spcPct val="110000"/>
              </a:lnSpc>
            </a:pPr>
            <a:r>
              <a:rPr lang="en-US" b="1" i="1" u="sng" dirty="0" smtClean="0">
                <a:solidFill>
                  <a:srgbClr val="FFC000"/>
                </a:solidFill>
                <a:latin typeface="Times New Roman" pitchFamily="18" charset="0"/>
                <a:cs typeface="Times New Roman" pitchFamily="18" charset="0"/>
              </a:rPr>
              <a:t>Diseases</a:t>
            </a:r>
            <a:endParaRPr lang="en-US" b="1" dirty="0">
              <a:solidFill>
                <a:srgbClr val="FFC000"/>
              </a:solidFill>
              <a:latin typeface="Times New Roman" pitchFamily="18" charset="0"/>
              <a:cs typeface="Times New Roman" pitchFamily="18" charset="0"/>
            </a:endParaRPr>
          </a:p>
          <a:p>
            <a:pPr algn="just" rtl="0">
              <a:lnSpc>
                <a:spcPct val="110000"/>
              </a:lnSpc>
            </a:pPr>
            <a:r>
              <a:rPr lang="en-US" b="1" i="1" dirty="0">
                <a:latin typeface="Times New Roman" pitchFamily="18" charset="0"/>
                <a:cs typeface="Times New Roman" pitchFamily="18" charset="0"/>
              </a:rPr>
              <a:t>H. </a:t>
            </a:r>
            <a:r>
              <a:rPr lang="en-US" b="1" i="1" dirty="0" err="1">
                <a:latin typeface="Times New Roman" pitchFamily="18" charset="0"/>
                <a:cs typeface="Times New Roman" pitchFamily="18" charset="0"/>
              </a:rPr>
              <a:t>influenzae</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  Meningitis </a:t>
            </a:r>
            <a:r>
              <a:rPr lang="en-US" b="1" dirty="0">
                <a:latin typeface="Times New Roman" pitchFamily="18" charset="0"/>
                <a:cs typeface="Times New Roman" pitchFamily="18" charset="0"/>
              </a:rPr>
              <a:t>in young </a:t>
            </a:r>
            <a:r>
              <a:rPr lang="en-US" b="1" dirty="0" smtClean="0">
                <a:latin typeface="Times New Roman" pitchFamily="18" charset="0"/>
                <a:cs typeface="Times New Roman" pitchFamily="18" charset="0"/>
              </a:rPr>
              <a:t>children.</a:t>
            </a:r>
          </a:p>
          <a:p>
            <a:pPr algn="just" rtl="0">
              <a:lnSpc>
                <a:spcPct val="110000"/>
              </a:lnSpc>
            </a:pP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Otitis</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media, sinusitis, </a:t>
            </a:r>
            <a:r>
              <a:rPr lang="en-US" b="1" dirty="0" smtClean="0">
                <a:latin typeface="Times New Roman" pitchFamily="18" charset="0"/>
                <a:cs typeface="Times New Roman" pitchFamily="18" charset="0"/>
              </a:rPr>
              <a:t>conjunctivitis, </a:t>
            </a:r>
            <a:r>
              <a:rPr lang="en-US" b="1" dirty="0" err="1" smtClean="0">
                <a:latin typeface="Times New Roman" pitchFamily="18" charset="0"/>
                <a:cs typeface="Times New Roman" pitchFamily="18" charset="0"/>
              </a:rPr>
              <a:t>epiglottitis</a:t>
            </a:r>
            <a:r>
              <a:rPr lang="en-US" b="1" dirty="0" smtClean="0">
                <a:latin typeface="Times New Roman" pitchFamily="18" charset="0"/>
                <a:cs typeface="Times New Roman" pitchFamily="18" charset="0"/>
              </a:rPr>
              <a:t>  and  </a:t>
            </a:r>
            <a:r>
              <a:rPr lang="en-US" b="1" dirty="0">
                <a:latin typeface="Times New Roman" pitchFamily="18" charset="0"/>
                <a:cs typeface="Times New Roman" pitchFamily="18" charset="0"/>
              </a:rPr>
              <a:t>sepsis in children. </a:t>
            </a:r>
            <a:endParaRPr lang="en-US" b="1" dirty="0" smtClean="0">
              <a:latin typeface="Times New Roman" pitchFamily="18" charset="0"/>
              <a:cs typeface="Times New Roman" pitchFamily="18" charset="0"/>
            </a:endParaRPr>
          </a:p>
          <a:p>
            <a:pPr algn="just" rtl="0">
              <a:lnSpc>
                <a:spcPct val="110000"/>
              </a:lnSpc>
            </a:pPr>
            <a:r>
              <a:rPr lang="en-US" b="1" dirty="0" smtClean="0">
                <a:latin typeface="Times New Roman" pitchFamily="18" charset="0"/>
                <a:cs typeface="Times New Roman" pitchFamily="18" charset="0"/>
              </a:rPr>
              <a:t>Pneumonia </a:t>
            </a:r>
            <a:r>
              <a:rPr lang="en-US" b="1" dirty="0">
                <a:latin typeface="Times New Roman" pitchFamily="18" charset="0"/>
                <a:cs typeface="Times New Roman" pitchFamily="18" charset="0"/>
              </a:rPr>
              <a:t>in adults, particularly in those with chronic obstructive lung disease. </a:t>
            </a:r>
          </a:p>
          <a:p>
            <a:pPr algn="just" rtl="0">
              <a:lnSpc>
                <a:spcPct val="110000"/>
              </a:lnSpc>
              <a:buNone/>
            </a:pPr>
            <a:r>
              <a:rPr lang="en-US" b="1" i="1" dirty="0" err="1">
                <a:solidFill>
                  <a:srgbClr val="FF0000"/>
                </a:solidFill>
                <a:latin typeface="Times New Roman" pitchFamily="18" charset="0"/>
                <a:cs typeface="Times New Roman" pitchFamily="18" charset="0"/>
              </a:rPr>
              <a:t>Haemophilus</a:t>
            </a:r>
            <a:r>
              <a:rPr lang="en-US" b="1" i="1" dirty="0">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ducreyi</a:t>
            </a:r>
            <a:r>
              <a:rPr lang="en-US" b="1" i="1" dirty="0">
                <a:latin typeface="Times New Roman" pitchFamily="18" charset="0"/>
                <a:cs typeface="Times New Roman" pitchFamily="18" charset="0"/>
              </a:rPr>
              <a:t>,</a:t>
            </a:r>
            <a:r>
              <a:rPr lang="en-US" b="1" dirty="0">
                <a:latin typeface="Times New Roman" pitchFamily="18" charset="0"/>
                <a:cs typeface="Times New Roman" pitchFamily="18" charset="0"/>
              </a:rPr>
              <a:t> the agent of </a:t>
            </a:r>
            <a:r>
              <a:rPr lang="en-US" b="1" dirty="0" err="1">
                <a:latin typeface="Times New Roman" pitchFamily="18" charset="0"/>
                <a:cs typeface="Times New Roman" pitchFamily="18" charset="0"/>
              </a:rPr>
              <a:t>chancroid</a:t>
            </a:r>
            <a:r>
              <a:rPr lang="en-US" b="1" dirty="0">
                <a:latin typeface="Times New Roman" pitchFamily="18" charset="0"/>
                <a:cs typeface="Times New Roman" pitchFamily="18" charset="0"/>
              </a:rPr>
              <a:t>, </a:t>
            </a:r>
          </a:p>
          <a:p>
            <a:pPr algn="just">
              <a:lnSpc>
                <a:spcPct val="110000"/>
              </a:lnSpc>
            </a:pPr>
            <a:endParaRPr lang="ar-SA"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6100"/>
            <a:ext cx="8229600" cy="5765800"/>
          </a:xfrm>
        </p:spPr>
        <p:txBody>
          <a:bodyPr>
            <a:normAutofit fontScale="92500" lnSpcReduction="20000"/>
          </a:bodyPr>
          <a:lstStyle/>
          <a:p>
            <a:pPr algn="just" rtl="0"/>
            <a:r>
              <a:rPr lang="en-US" b="1" u="sng" dirty="0">
                <a:solidFill>
                  <a:srgbClr val="FFFF00"/>
                </a:solidFill>
                <a:latin typeface="Times New Roman" pitchFamily="18" charset="0"/>
                <a:cs typeface="Times New Roman" pitchFamily="18" charset="0"/>
              </a:rPr>
              <a:t>Important Properties</a:t>
            </a:r>
            <a:endParaRPr lang="en-US" dirty="0">
              <a:solidFill>
                <a:srgbClr val="FFFF00"/>
              </a:solidFill>
              <a:latin typeface="Times New Roman" pitchFamily="18" charset="0"/>
              <a:cs typeface="Times New Roman" pitchFamily="18" charset="0"/>
            </a:endParaRPr>
          </a:p>
          <a:p>
            <a:pPr lvl="0" algn="just" rtl="0"/>
            <a:r>
              <a:rPr lang="en-US" b="1" i="1" dirty="0">
                <a:latin typeface="Times New Roman" pitchFamily="18" charset="0"/>
                <a:cs typeface="Times New Roman" pitchFamily="18" charset="0"/>
              </a:rPr>
              <a:t>H. </a:t>
            </a:r>
            <a:r>
              <a:rPr lang="en-US" b="1" i="1" dirty="0" err="1">
                <a:latin typeface="Times New Roman" pitchFamily="18" charset="0"/>
                <a:cs typeface="Times New Roman" pitchFamily="18" charset="0"/>
              </a:rPr>
              <a:t>influenzae</a:t>
            </a:r>
            <a:r>
              <a:rPr lang="en-US" b="1" dirty="0">
                <a:latin typeface="Times New Roman" pitchFamily="18" charset="0"/>
                <a:cs typeface="Times New Roman" pitchFamily="18" charset="0"/>
              </a:rPr>
              <a:t> is a small gram-negative rod (</a:t>
            </a:r>
            <a:r>
              <a:rPr lang="en-US" b="1" dirty="0" err="1">
                <a:latin typeface="Times New Roman" pitchFamily="18" charset="0"/>
                <a:cs typeface="Times New Roman" pitchFamily="18" charset="0"/>
              </a:rPr>
              <a:t>coccobacillus</a:t>
            </a:r>
            <a:r>
              <a:rPr lang="en-US" b="1" dirty="0">
                <a:latin typeface="Times New Roman" pitchFamily="18" charset="0"/>
                <a:cs typeface="Times New Roman" pitchFamily="18" charset="0"/>
              </a:rPr>
              <a:t>) with a </a:t>
            </a:r>
            <a:r>
              <a:rPr lang="en-US" b="1" u="sng" dirty="0">
                <a:latin typeface="Times New Roman" pitchFamily="18" charset="0"/>
                <a:cs typeface="Times New Roman" pitchFamily="18" charset="0"/>
              </a:rPr>
              <a:t>polysaccharide capsule</a:t>
            </a:r>
            <a:r>
              <a:rPr lang="en-US" b="1" dirty="0">
                <a:latin typeface="Times New Roman" pitchFamily="18" charset="0"/>
                <a:cs typeface="Times New Roman" pitchFamily="18" charset="0"/>
              </a:rPr>
              <a:t>. </a:t>
            </a:r>
          </a:p>
          <a:p>
            <a:pPr lvl="0" algn="just" rtl="0"/>
            <a:r>
              <a:rPr lang="en-US" b="1" dirty="0">
                <a:latin typeface="Times New Roman" pitchFamily="18" charset="0"/>
                <a:cs typeface="Times New Roman" pitchFamily="18" charset="0"/>
              </a:rPr>
              <a:t>Serologic typing is based on the </a:t>
            </a:r>
            <a:r>
              <a:rPr lang="en-US" b="1" dirty="0" err="1">
                <a:latin typeface="Times New Roman" pitchFamily="18" charset="0"/>
                <a:cs typeface="Times New Roman" pitchFamily="18" charset="0"/>
              </a:rPr>
              <a:t>antigenicity</a:t>
            </a:r>
            <a:r>
              <a:rPr lang="en-US" b="1" dirty="0">
                <a:latin typeface="Times New Roman" pitchFamily="18" charset="0"/>
                <a:cs typeface="Times New Roman" pitchFamily="18" charset="0"/>
              </a:rPr>
              <a:t> of the capsular polysaccharide</a:t>
            </a:r>
            <a:r>
              <a:rPr lang="en-US" b="1" dirty="0" smtClean="0">
                <a:latin typeface="Times New Roman" pitchFamily="18" charset="0"/>
                <a:cs typeface="Times New Roman" pitchFamily="18" charset="0"/>
              </a:rPr>
              <a:t>.</a:t>
            </a:r>
          </a:p>
          <a:p>
            <a:pPr lvl="0" algn="just" rtl="0"/>
            <a:r>
              <a:rPr lang="en-US" b="1" dirty="0" smtClean="0">
                <a:latin typeface="Times New Roman" pitchFamily="18" charset="0"/>
                <a:cs typeface="Times New Roman" pitchFamily="18" charset="0"/>
              </a:rPr>
              <a:t> Six </a:t>
            </a:r>
            <a:r>
              <a:rPr lang="en-US" b="1" dirty="0">
                <a:latin typeface="Times New Roman" pitchFamily="18" charset="0"/>
                <a:cs typeface="Times New Roman" pitchFamily="18" charset="0"/>
              </a:rPr>
              <a:t>serotypes, type b causes most of the severe, invasive diseases, such as meningitis and sepsis. </a:t>
            </a:r>
          </a:p>
          <a:p>
            <a:pPr lvl="0" algn="just" rtl="0"/>
            <a:r>
              <a:rPr lang="en-US" b="1" dirty="0" err="1">
                <a:latin typeface="Times New Roman" pitchFamily="18" charset="0"/>
                <a:cs typeface="Times New Roman" pitchFamily="18" charset="0"/>
              </a:rPr>
              <a:t>Unencapsulated</a:t>
            </a:r>
            <a:r>
              <a:rPr lang="en-US" b="1" dirty="0">
                <a:latin typeface="Times New Roman" pitchFamily="18" charset="0"/>
                <a:cs typeface="Times New Roman" pitchFamily="18" charset="0"/>
              </a:rPr>
              <a:t> and therefore </a:t>
            </a:r>
            <a:r>
              <a:rPr lang="en-US" b="1" dirty="0" err="1">
                <a:latin typeface="Times New Roman" pitchFamily="18" charset="0"/>
                <a:cs typeface="Times New Roman" pitchFamily="18" charset="0"/>
              </a:rPr>
              <a:t>untypeable</a:t>
            </a:r>
            <a:r>
              <a:rPr lang="en-US" b="1" dirty="0">
                <a:latin typeface="Times New Roman" pitchFamily="18" charset="0"/>
                <a:cs typeface="Times New Roman" pitchFamily="18" charset="0"/>
              </a:rPr>
              <a:t> strains can also cause disease, especially diseases of the upper respiratory tract such as sinusitis and </a:t>
            </a:r>
            <a:r>
              <a:rPr lang="en-US" b="1" dirty="0" err="1">
                <a:latin typeface="Times New Roman" pitchFamily="18" charset="0"/>
                <a:cs typeface="Times New Roman" pitchFamily="18" charset="0"/>
              </a:rPr>
              <a:t>otitis</a:t>
            </a:r>
            <a:r>
              <a:rPr lang="en-US" b="1" dirty="0">
                <a:latin typeface="Times New Roman" pitchFamily="18" charset="0"/>
                <a:cs typeface="Times New Roman" pitchFamily="18" charset="0"/>
              </a:rPr>
              <a:t> media, but are usually noninvasive. </a:t>
            </a:r>
          </a:p>
          <a:p>
            <a:pPr lvl="0" algn="just" rtl="0"/>
            <a:r>
              <a:rPr lang="en-US" b="1" i="1" dirty="0">
                <a:latin typeface="Times New Roman" pitchFamily="18" charset="0"/>
                <a:cs typeface="Times New Roman" pitchFamily="18" charset="0"/>
              </a:rPr>
              <a:t>H. </a:t>
            </a:r>
            <a:r>
              <a:rPr lang="en-US" b="1" i="1" dirty="0" err="1">
                <a:latin typeface="Times New Roman" pitchFamily="18" charset="0"/>
                <a:cs typeface="Times New Roman" pitchFamily="18" charset="0"/>
              </a:rPr>
              <a:t>influenzae</a:t>
            </a:r>
            <a:r>
              <a:rPr lang="en-US" b="1" dirty="0">
                <a:latin typeface="Times New Roman" pitchFamily="18" charset="0"/>
                <a:cs typeface="Times New Roman" pitchFamily="18" charset="0"/>
              </a:rPr>
              <a:t> infects only humans; there is no animal reservoir.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6" name="Picture 5" descr="101017_540.jpg"/>
          <p:cNvPicPr>
            <a:picLocks noChangeAspect="1"/>
          </p:cNvPicPr>
          <p:nvPr/>
        </p:nvPicPr>
        <p:blipFill>
          <a:blip r:embed="rId2"/>
          <a:stretch>
            <a:fillRect/>
          </a:stretch>
        </p:blipFill>
        <p:spPr>
          <a:xfrm>
            <a:off x="968375" y="546100"/>
            <a:ext cx="7207251" cy="57658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0"/>
            <a:ext cx="8648700" cy="6858000"/>
          </a:xfrm>
        </p:spPr>
        <p:txBody>
          <a:bodyPr>
            <a:noAutofit/>
          </a:bodyPr>
          <a:lstStyle/>
          <a:p>
            <a:pPr algn="just" rtl="0"/>
            <a:r>
              <a:rPr lang="en-US" b="1" u="sng" dirty="0">
                <a:solidFill>
                  <a:srgbClr val="FFFF00"/>
                </a:solidFill>
                <a:effectLst>
                  <a:glow rad="228600">
                    <a:schemeClr val="accent2">
                      <a:satMod val="175000"/>
                      <a:alpha val="40000"/>
                    </a:schemeClr>
                  </a:glow>
                </a:effectLst>
                <a:latin typeface="Times New Roman" pitchFamily="18" charset="0"/>
                <a:cs typeface="Times New Roman" pitchFamily="18" charset="0"/>
              </a:rPr>
              <a:t>Pathogenesis</a:t>
            </a:r>
            <a:endParaRPr lang="en-US" dirty="0">
              <a:solidFill>
                <a:srgbClr val="FFFF00"/>
              </a:solidFill>
              <a:effectLst>
                <a:glow rad="228600">
                  <a:schemeClr val="accent2">
                    <a:satMod val="175000"/>
                    <a:alpha val="40000"/>
                  </a:schemeClr>
                </a:glow>
              </a:effectLst>
              <a:latin typeface="Times New Roman" pitchFamily="18" charset="0"/>
              <a:cs typeface="Times New Roman" pitchFamily="18" charset="0"/>
            </a:endParaRPr>
          </a:p>
          <a:p>
            <a:pPr algn="just" rtl="0"/>
            <a:r>
              <a:rPr lang="en-US" sz="2400" b="1" dirty="0">
                <a:latin typeface="Times New Roman" pitchFamily="18" charset="0"/>
                <a:cs typeface="Times New Roman" pitchFamily="18" charset="0"/>
              </a:rPr>
              <a:t>It enters the body through the upper respiratory tract, resulting in either asymptomatic colonization or </a:t>
            </a:r>
            <a:r>
              <a:rPr lang="en-US" sz="2400" b="1" dirty="0" smtClean="0">
                <a:latin typeface="Times New Roman" pitchFamily="18" charset="0"/>
                <a:cs typeface="Times New Roman" pitchFamily="18" charset="0"/>
              </a:rPr>
              <a:t>infections. </a:t>
            </a:r>
          </a:p>
          <a:p>
            <a:pPr algn="just" rtl="0"/>
            <a:r>
              <a:rPr lang="en-US" sz="2400" b="1" dirty="0" smtClean="0">
                <a:latin typeface="Times New Roman" pitchFamily="18" charset="0"/>
                <a:cs typeface="Times New Roman" pitchFamily="18" charset="0"/>
              </a:rPr>
              <a:t>The </a:t>
            </a:r>
            <a:r>
              <a:rPr lang="en-US" sz="2400" b="1" dirty="0">
                <a:latin typeface="Times New Roman" pitchFamily="18" charset="0"/>
                <a:cs typeface="Times New Roman" pitchFamily="18" charset="0"/>
              </a:rPr>
              <a:t>organism produces an </a:t>
            </a:r>
            <a:r>
              <a:rPr lang="en-US" sz="2400" b="1" dirty="0" err="1">
                <a:latin typeface="Times New Roman" pitchFamily="18" charset="0"/>
                <a:cs typeface="Times New Roman" pitchFamily="18" charset="0"/>
              </a:rPr>
              <a:t>IgA</a:t>
            </a:r>
            <a:r>
              <a:rPr lang="en-US" sz="2400" b="1" dirty="0">
                <a:latin typeface="Times New Roman" pitchFamily="18" charset="0"/>
                <a:cs typeface="Times New Roman" pitchFamily="18" charset="0"/>
              </a:rPr>
              <a:t> protease that degrades </a:t>
            </a:r>
            <a:r>
              <a:rPr lang="en-US" sz="2400" b="1" dirty="0" err="1">
                <a:latin typeface="Times New Roman" pitchFamily="18" charset="0"/>
                <a:cs typeface="Times New Roman" pitchFamily="18" charset="0"/>
              </a:rPr>
              <a:t>secretory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IgA</a:t>
            </a:r>
            <a:r>
              <a:rPr lang="en-US" sz="2400" b="1" dirty="0">
                <a:latin typeface="Times New Roman" pitchFamily="18" charset="0"/>
                <a:cs typeface="Times New Roman" pitchFamily="18" charset="0"/>
              </a:rPr>
              <a:t>, thus facilitating attachment to the respiratory mucosa. </a:t>
            </a:r>
            <a:endParaRPr lang="en-US" sz="2400" b="1" dirty="0" smtClean="0">
              <a:latin typeface="Times New Roman" pitchFamily="18" charset="0"/>
              <a:cs typeface="Times New Roman" pitchFamily="18" charset="0"/>
            </a:endParaRPr>
          </a:p>
          <a:p>
            <a:pPr algn="just" rtl="0"/>
            <a:r>
              <a:rPr lang="en-US" sz="2400" b="1" dirty="0">
                <a:latin typeface="Times New Roman" pitchFamily="18" charset="0"/>
                <a:cs typeface="Times New Roman" pitchFamily="18" charset="0"/>
              </a:rPr>
              <a:t>T</a:t>
            </a:r>
            <a:r>
              <a:rPr lang="en-US" sz="2400" b="1" dirty="0" smtClean="0">
                <a:latin typeface="Times New Roman" pitchFamily="18" charset="0"/>
                <a:cs typeface="Times New Roman" pitchFamily="18" charset="0"/>
              </a:rPr>
              <a:t>he </a:t>
            </a:r>
            <a:r>
              <a:rPr lang="en-US" sz="2400" b="1" dirty="0">
                <a:latin typeface="Times New Roman" pitchFamily="18" charset="0"/>
                <a:cs typeface="Times New Roman" pitchFamily="18" charset="0"/>
              </a:rPr>
              <a:t>organism can enter the bloodstream (</a:t>
            </a:r>
            <a:r>
              <a:rPr lang="en-US" sz="2400" b="1" dirty="0" err="1">
                <a:latin typeface="Times New Roman" pitchFamily="18" charset="0"/>
                <a:cs typeface="Times New Roman" pitchFamily="18" charset="0"/>
              </a:rPr>
              <a:t>bacteremia</a:t>
            </a:r>
            <a:r>
              <a:rPr lang="en-US" sz="2400" b="1" dirty="0">
                <a:latin typeface="Times New Roman" pitchFamily="18" charset="0"/>
                <a:cs typeface="Times New Roman" pitchFamily="18" charset="0"/>
              </a:rPr>
              <a:t>) and spread to the </a:t>
            </a:r>
            <a:r>
              <a:rPr lang="en-US" sz="2400" b="1" dirty="0" err="1">
                <a:latin typeface="Times New Roman" pitchFamily="18" charset="0"/>
                <a:cs typeface="Times New Roman" pitchFamily="18" charset="0"/>
              </a:rPr>
              <a:t>meninges</a:t>
            </a:r>
            <a:r>
              <a:rPr lang="en-US" sz="2400" b="1" dirty="0">
                <a:latin typeface="Times New Roman" pitchFamily="18" charset="0"/>
                <a:cs typeface="Times New Roman" pitchFamily="18" charset="0"/>
              </a:rPr>
              <a:t>. </a:t>
            </a:r>
            <a:endParaRPr lang="en-US" sz="2400" b="1" dirty="0" smtClean="0">
              <a:latin typeface="Times New Roman" pitchFamily="18" charset="0"/>
              <a:cs typeface="Times New Roman" pitchFamily="18" charset="0"/>
            </a:endParaRPr>
          </a:p>
          <a:p>
            <a:pPr algn="just" rtl="0"/>
            <a:r>
              <a:rPr lang="en-US" sz="2400" b="1" dirty="0" smtClean="0">
                <a:latin typeface="Times New Roman" pitchFamily="18" charset="0"/>
                <a:cs typeface="Times New Roman" pitchFamily="18" charset="0"/>
              </a:rPr>
              <a:t>Meningitis </a:t>
            </a:r>
            <a:r>
              <a:rPr lang="en-US" sz="2400" b="1" dirty="0">
                <a:latin typeface="Times New Roman" pitchFamily="18" charset="0"/>
                <a:cs typeface="Times New Roman" pitchFamily="18" charset="0"/>
              </a:rPr>
              <a:t>is caused primarily </a:t>
            </a:r>
            <a:r>
              <a:rPr lang="en-US" sz="2400" b="1" dirty="0" smtClean="0">
                <a:latin typeface="Times New Roman" pitchFamily="18" charset="0"/>
                <a:cs typeface="Times New Roman" pitchFamily="18" charset="0"/>
              </a:rPr>
              <a:t>95% by </a:t>
            </a:r>
            <a:r>
              <a:rPr lang="en-US" sz="2400" b="1" dirty="0">
                <a:latin typeface="Times New Roman" pitchFamily="18" charset="0"/>
                <a:cs typeface="Times New Roman" pitchFamily="18" charset="0"/>
              </a:rPr>
              <a:t>of which possess the type b </a:t>
            </a:r>
            <a:r>
              <a:rPr lang="en-US" sz="2400" b="1" dirty="0" smtClean="0">
                <a:latin typeface="Times New Roman" pitchFamily="18" charset="0"/>
                <a:cs typeface="Times New Roman" pitchFamily="18" charset="0"/>
              </a:rPr>
              <a:t>capsule, </a:t>
            </a:r>
            <a:r>
              <a:rPr lang="en-US" sz="2400" b="1" dirty="0" err="1" smtClean="0">
                <a:latin typeface="Times New Roman" pitchFamily="18" charset="0"/>
                <a:cs typeface="Times New Roman" pitchFamily="18" charset="0"/>
              </a:rPr>
              <a:t>Hib</a:t>
            </a:r>
            <a:r>
              <a:rPr lang="en-US" sz="2400" b="1" dirty="0" smtClean="0">
                <a:latin typeface="Times New Roman" pitchFamily="18" charset="0"/>
                <a:cs typeface="Times New Roman" pitchFamily="18" charset="0"/>
              </a:rPr>
              <a:t>.</a:t>
            </a:r>
          </a:p>
          <a:p>
            <a:pPr algn="just" rtl="0"/>
            <a:r>
              <a:rPr lang="en-US" sz="2400" b="1" dirty="0" smtClean="0">
                <a:latin typeface="Times New Roman" pitchFamily="18" charset="0"/>
                <a:cs typeface="Times New Roman" pitchFamily="18" charset="0"/>
              </a:rPr>
              <a:t>The  </a:t>
            </a:r>
            <a:r>
              <a:rPr lang="en-US" sz="2400" b="1" dirty="0" err="1">
                <a:latin typeface="Times New Roman" pitchFamily="18" charset="0"/>
                <a:cs typeface="Times New Roman" pitchFamily="18" charset="0"/>
              </a:rPr>
              <a:t>nonencapsulated</a:t>
            </a:r>
            <a:r>
              <a:rPr lang="en-US" sz="2400" b="1" dirty="0">
                <a:latin typeface="Times New Roman" pitchFamily="18" charset="0"/>
                <a:cs typeface="Times New Roman" pitchFamily="18" charset="0"/>
              </a:rPr>
              <a:t> strains are frequently involved in </a:t>
            </a:r>
            <a:r>
              <a:rPr lang="en-US" sz="2400" b="1" dirty="0" err="1">
                <a:latin typeface="Times New Roman" pitchFamily="18" charset="0"/>
                <a:cs typeface="Times New Roman" pitchFamily="18" charset="0"/>
              </a:rPr>
              <a:t>otitis</a:t>
            </a:r>
            <a:r>
              <a:rPr lang="en-US" sz="2400" b="1" dirty="0">
                <a:latin typeface="Times New Roman" pitchFamily="18" charset="0"/>
                <a:cs typeface="Times New Roman" pitchFamily="18" charset="0"/>
              </a:rPr>
              <a:t> media, sinusitis, and pneumonia. </a:t>
            </a:r>
            <a:endParaRPr lang="en-US" sz="2400" b="1" dirty="0" smtClean="0">
              <a:latin typeface="Times New Roman" pitchFamily="18" charset="0"/>
              <a:cs typeface="Times New Roman" pitchFamily="18" charset="0"/>
            </a:endParaRPr>
          </a:p>
          <a:p>
            <a:pPr algn="just" rtl="0"/>
            <a:r>
              <a:rPr lang="en-US" sz="2400" b="1" dirty="0" smtClean="0">
                <a:latin typeface="Times New Roman" pitchFamily="18" charset="0"/>
                <a:cs typeface="Times New Roman" pitchFamily="18" charset="0"/>
              </a:rPr>
              <a:t>Virulence </a:t>
            </a:r>
            <a:r>
              <a:rPr lang="en-US" sz="2400" b="1" dirty="0">
                <a:latin typeface="Times New Roman" pitchFamily="18" charset="0"/>
                <a:cs typeface="Times New Roman" pitchFamily="18" charset="0"/>
              </a:rPr>
              <a:t>factor involves the </a:t>
            </a:r>
            <a:r>
              <a:rPr lang="en-US" sz="2400" b="1" dirty="0" err="1">
                <a:latin typeface="Times New Roman" pitchFamily="18" charset="0"/>
                <a:cs typeface="Times New Roman" pitchFamily="18" charset="0"/>
              </a:rPr>
              <a:t>antiphagocytic</a:t>
            </a:r>
            <a:r>
              <a:rPr lang="en-US" sz="2400" b="1" dirty="0">
                <a:latin typeface="Times New Roman" pitchFamily="18" charset="0"/>
                <a:cs typeface="Times New Roman" pitchFamily="18" charset="0"/>
              </a:rPr>
              <a:t> capsule and </a:t>
            </a:r>
            <a:r>
              <a:rPr lang="en-US" sz="2400" b="1" dirty="0" err="1" smtClean="0">
                <a:latin typeface="Times New Roman" pitchFamily="18" charset="0"/>
                <a:cs typeface="Times New Roman" pitchFamily="18" charset="0"/>
              </a:rPr>
              <a:t>endotoxin</a:t>
            </a:r>
            <a:endParaRPr lang="en-US" sz="2400" b="1" dirty="0" smtClean="0">
              <a:latin typeface="Times New Roman" pitchFamily="18" charset="0"/>
              <a:cs typeface="Times New Roman" pitchFamily="18" charset="0"/>
            </a:endParaRPr>
          </a:p>
          <a:p>
            <a:pPr algn="just" rtl="0"/>
            <a:r>
              <a:rPr lang="en-US" sz="2400" b="1" u="sng" dirty="0" smtClean="0">
                <a:latin typeface="Times New Roman" pitchFamily="18" charset="0"/>
                <a:cs typeface="Times New Roman" pitchFamily="18" charset="0"/>
              </a:rPr>
              <a:t>No</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exotoxin</a:t>
            </a:r>
            <a:r>
              <a:rPr lang="en-US" sz="2400" b="1" dirty="0">
                <a:latin typeface="Times New Roman" pitchFamily="18" charset="0"/>
                <a:cs typeface="Times New Roman" pitchFamily="18" charset="0"/>
              </a:rPr>
              <a:t> is produced.</a:t>
            </a:r>
          </a:p>
          <a:p>
            <a:pPr algn="just" rtl="0"/>
            <a:endParaRPr lang="ar-SA"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0"/>
            <a:ext cx="8648700" cy="6858000"/>
          </a:xfrm>
        </p:spPr>
        <p:txBody>
          <a:bodyPr>
            <a:normAutofit fontScale="92500" lnSpcReduction="20000"/>
          </a:bodyPr>
          <a:lstStyle/>
          <a:p>
            <a:pPr algn="just" rtl="0">
              <a:lnSpc>
                <a:spcPct val="115000"/>
              </a:lnSpc>
              <a:spcAft>
                <a:spcPts val="1000"/>
              </a:spcAft>
              <a:buNone/>
            </a:pPr>
            <a:r>
              <a:rPr lang="en-US" b="1" u="sng" dirty="0" smtClean="0">
                <a:solidFill>
                  <a:srgbClr val="FFFF00"/>
                </a:solidFill>
                <a:latin typeface="Times New Roman"/>
                <a:ea typeface="Times New Roman"/>
                <a:cs typeface="Arial"/>
              </a:rPr>
              <a:t>Clinical Findings</a:t>
            </a:r>
          </a:p>
          <a:p>
            <a:pPr marL="457200" indent="-457200" algn="just" rtl="0">
              <a:lnSpc>
                <a:spcPct val="110000"/>
              </a:lnSpc>
              <a:spcAft>
                <a:spcPts val="1000"/>
              </a:spcAft>
              <a:buFont typeface="+mj-lt"/>
              <a:buAutoNum type="arabicPeriod"/>
            </a:pPr>
            <a:r>
              <a:rPr lang="en-US" sz="2600" b="1" dirty="0" smtClean="0">
                <a:latin typeface="Times New Roman"/>
                <a:ea typeface="Times New Roman"/>
              </a:rPr>
              <a:t>    </a:t>
            </a:r>
            <a:r>
              <a:rPr lang="en-US" sz="2600" b="1" dirty="0" smtClean="0">
                <a:latin typeface="Times New Roman" pitchFamily="18" charset="0"/>
                <a:ea typeface="Times New Roman"/>
                <a:cs typeface="Times New Roman" pitchFamily="18" charset="0"/>
              </a:rPr>
              <a:t>Most infections occur in children between the ages of 6 months and 6 years, with a peak in the age group from 6 months to 1 year. </a:t>
            </a:r>
          </a:p>
          <a:p>
            <a:pPr marL="457200" indent="-457200" algn="just" rtl="0">
              <a:lnSpc>
                <a:spcPct val="110000"/>
              </a:lnSpc>
              <a:spcAft>
                <a:spcPts val="1000"/>
              </a:spcAft>
              <a:buFont typeface="+mj-lt"/>
              <a:buAutoNum type="arabicPeriod"/>
            </a:pPr>
            <a:r>
              <a:rPr lang="en-US" sz="2600" b="1" dirty="0" smtClean="0">
                <a:latin typeface="Times New Roman" pitchFamily="18" charset="0"/>
                <a:ea typeface="Times New Roman"/>
                <a:cs typeface="Times New Roman" pitchFamily="18" charset="0"/>
              </a:rPr>
              <a:t>    The rapid onset of fever, headache, and stiff neck along with drowsiness.</a:t>
            </a:r>
          </a:p>
          <a:p>
            <a:pPr marL="457200" lvl="0" indent="-457200" algn="just" rtl="0">
              <a:lnSpc>
                <a:spcPct val="110000"/>
              </a:lnSpc>
              <a:buFont typeface="+mj-lt"/>
              <a:buAutoNum type="arabicPeriod"/>
            </a:pPr>
            <a:r>
              <a:rPr lang="en-US" sz="2600" b="1" dirty="0">
                <a:latin typeface="Times New Roman" pitchFamily="18" charset="0"/>
                <a:ea typeface="Times New Roman"/>
                <a:cs typeface="Times New Roman" pitchFamily="18" charset="0"/>
              </a:rPr>
              <a:t> </a:t>
            </a:r>
            <a:r>
              <a:rPr lang="en-US" sz="2600" b="1" dirty="0" smtClean="0">
                <a:latin typeface="Times New Roman" pitchFamily="18" charset="0"/>
                <a:ea typeface="Times New Roman"/>
                <a:cs typeface="Times New Roman" pitchFamily="18" charset="0"/>
              </a:rPr>
              <a:t>    Sinusitis and </a:t>
            </a:r>
            <a:r>
              <a:rPr lang="en-US" sz="2600" b="1" dirty="0" err="1" smtClean="0">
                <a:latin typeface="Times New Roman" pitchFamily="18" charset="0"/>
                <a:ea typeface="Times New Roman"/>
                <a:cs typeface="Times New Roman" pitchFamily="18" charset="0"/>
              </a:rPr>
              <a:t>otitis</a:t>
            </a:r>
            <a:r>
              <a:rPr lang="en-US" sz="2600" b="1" dirty="0" smtClean="0">
                <a:latin typeface="Times New Roman" pitchFamily="18" charset="0"/>
                <a:ea typeface="Times New Roman"/>
                <a:cs typeface="Times New Roman" pitchFamily="18" charset="0"/>
              </a:rPr>
              <a:t> media cause pain in the affected area, </a:t>
            </a:r>
            <a:r>
              <a:rPr lang="en-US" sz="2600" b="1" dirty="0" err="1" smtClean="0">
                <a:latin typeface="Times New Roman" pitchFamily="18" charset="0"/>
                <a:ea typeface="Times New Roman"/>
                <a:cs typeface="Times New Roman" pitchFamily="18" charset="0"/>
              </a:rPr>
              <a:t>opacification</a:t>
            </a:r>
            <a:r>
              <a:rPr lang="en-US" sz="2600" b="1" dirty="0" smtClean="0">
                <a:latin typeface="Times New Roman" pitchFamily="18" charset="0"/>
                <a:ea typeface="Times New Roman"/>
                <a:cs typeface="Times New Roman" pitchFamily="18" charset="0"/>
              </a:rPr>
              <a:t> of the infected sinus, and redness with bulging of the tympanic membrane.</a:t>
            </a:r>
            <a:r>
              <a:rPr lang="en-US" sz="2600" b="1" dirty="0">
                <a:latin typeface="Times New Roman" pitchFamily="18" charset="0"/>
                <a:cs typeface="Times New Roman" pitchFamily="18" charset="0"/>
              </a:rPr>
              <a:t> </a:t>
            </a:r>
            <a:endParaRPr lang="en-US" sz="2600" b="1" dirty="0" smtClean="0">
              <a:latin typeface="Times New Roman" pitchFamily="18" charset="0"/>
              <a:cs typeface="Times New Roman" pitchFamily="18" charset="0"/>
            </a:endParaRPr>
          </a:p>
          <a:p>
            <a:pPr marL="457200" lvl="0" indent="-457200" algn="just" rtl="0">
              <a:lnSpc>
                <a:spcPct val="110000"/>
              </a:lnSpc>
              <a:buFont typeface="+mj-lt"/>
              <a:buAutoNum type="arabicPeriod"/>
            </a:pPr>
            <a:r>
              <a:rPr lang="en-US" sz="2600" b="1" dirty="0">
                <a:latin typeface="Times New Roman" pitchFamily="18" charset="0"/>
                <a:cs typeface="Times New Roman" pitchFamily="18" charset="0"/>
              </a:rPr>
              <a:t> </a:t>
            </a:r>
            <a:r>
              <a:rPr lang="en-US" sz="2600" b="1" dirty="0" smtClean="0">
                <a:latin typeface="Times New Roman" pitchFamily="18" charset="0"/>
                <a:cs typeface="Times New Roman" pitchFamily="18" charset="0"/>
              </a:rPr>
              <a:t> Septic </a:t>
            </a:r>
            <a:r>
              <a:rPr lang="en-US" sz="2600" b="1" dirty="0">
                <a:latin typeface="Times New Roman" pitchFamily="18" charset="0"/>
                <a:cs typeface="Times New Roman" pitchFamily="18" charset="0"/>
              </a:rPr>
              <a:t>arthritis, </a:t>
            </a:r>
            <a:r>
              <a:rPr lang="en-US" sz="2600" b="1" dirty="0" smtClean="0">
                <a:latin typeface="Times New Roman" pitchFamily="18" charset="0"/>
                <a:cs typeface="Times New Roman" pitchFamily="18" charset="0"/>
              </a:rPr>
              <a:t>facial </a:t>
            </a:r>
            <a:r>
              <a:rPr lang="en-US" sz="2600" b="1" dirty="0" err="1" smtClean="0">
                <a:latin typeface="Times New Roman" pitchFamily="18" charset="0"/>
                <a:cs typeface="Times New Roman" pitchFamily="18" charset="0"/>
              </a:rPr>
              <a:t>cellulitis</a:t>
            </a:r>
            <a:r>
              <a:rPr lang="en-US" sz="2600" b="1" dirty="0">
                <a:latin typeface="Times New Roman" pitchFamily="18" charset="0"/>
                <a:cs typeface="Times New Roman" pitchFamily="18" charset="0"/>
              </a:rPr>
              <a:t>, and </a:t>
            </a:r>
            <a:r>
              <a:rPr lang="en-US" sz="2600" b="1" dirty="0" smtClean="0">
                <a:latin typeface="Times New Roman" pitchFamily="18" charset="0"/>
                <a:cs typeface="Times New Roman" pitchFamily="18" charset="0"/>
              </a:rPr>
              <a:t>sepsis  </a:t>
            </a:r>
            <a:r>
              <a:rPr lang="en-US" sz="2600" b="1" dirty="0">
                <a:latin typeface="Times New Roman" pitchFamily="18" charset="0"/>
                <a:cs typeface="Times New Roman" pitchFamily="18" charset="0"/>
              </a:rPr>
              <a:t>in </a:t>
            </a:r>
            <a:r>
              <a:rPr lang="en-US" sz="2600" b="1" dirty="0" err="1">
                <a:latin typeface="Times New Roman" pitchFamily="18" charset="0"/>
                <a:cs typeface="Times New Roman" pitchFamily="18" charset="0"/>
              </a:rPr>
              <a:t>splenectomized</a:t>
            </a:r>
            <a:r>
              <a:rPr lang="en-US" sz="2600" b="1" dirty="0">
                <a:latin typeface="Times New Roman" pitchFamily="18" charset="0"/>
                <a:cs typeface="Times New Roman" pitchFamily="18" charset="0"/>
              </a:rPr>
              <a:t> patients. </a:t>
            </a:r>
          </a:p>
          <a:p>
            <a:pPr marL="457200" lvl="0" indent="-457200" algn="just" rtl="0">
              <a:lnSpc>
                <a:spcPct val="110000"/>
              </a:lnSpc>
              <a:buFont typeface="+mj-lt"/>
              <a:buAutoNum type="arabicPeriod"/>
            </a:pPr>
            <a:r>
              <a:rPr lang="en-US" sz="2600" b="1" dirty="0" smtClean="0">
                <a:latin typeface="Times New Roman" pitchFamily="18" charset="0"/>
                <a:cs typeface="Times New Roman" pitchFamily="18" charset="0"/>
              </a:rPr>
              <a:t>      Rarely</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epiglottitis</a:t>
            </a:r>
            <a:r>
              <a:rPr lang="en-US" sz="2600" b="1" dirty="0">
                <a:latin typeface="Times New Roman" pitchFamily="18" charset="0"/>
                <a:cs typeface="Times New Roman" pitchFamily="18" charset="0"/>
              </a:rPr>
              <a:t>, which can obstruct the </a:t>
            </a:r>
            <a:r>
              <a:rPr lang="en-US" sz="2600" b="1" dirty="0" smtClean="0">
                <a:latin typeface="Times New Roman" pitchFamily="18" charset="0"/>
                <a:cs typeface="Times New Roman" pitchFamily="18" charset="0"/>
              </a:rPr>
              <a:t>airway. A </a:t>
            </a:r>
            <a:r>
              <a:rPr lang="en-US" sz="2600" b="1" dirty="0">
                <a:latin typeface="Times New Roman" pitchFamily="18" charset="0"/>
                <a:cs typeface="Times New Roman" pitchFamily="18" charset="0"/>
              </a:rPr>
              <a:t>swollen "cherry-red" epiglottis is seen. </a:t>
            </a:r>
          </a:p>
          <a:p>
            <a:pPr marL="457200" lvl="0" indent="-457200" algn="just" rtl="0">
              <a:lnSpc>
                <a:spcPct val="110000"/>
              </a:lnSpc>
              <a:buFont typeface="+mj-lt"/>
              <a:buAutoNum type="arabicPeriod"/>
            </a:pPr>
            <a:r>
              <a:rPr lang="en-US" sz="2600" b="1" dirty="0" smtClean="0">
                <a:latin typeface="Times New Roman" pitchFamily="18" charset="0"/>
                <a:cs typeface="Times New Roman" pitchFamily="18" charset="0"/>
              </a:rPr>
              <a:t>     Pneumonia </a:t>
            </a:r>
            <a:r>
              <a:rPr lang="en-US" sz="2600" b="1" dirty="0">
                <a:latin typeface="Times New Roman" pitchFamily="18" charset="0"/>
                <a:cs typeface="Times New Roman" pitchFamily="18" charset="0"/>
              </a:rPr>
              <a:t>in elderly adults, especially those with chronic respiratory disease, can be caused by </a:t>
            </a:r>
            <a:r>
              <a:rPr lang="en-US" sz="2600" b="1" dirty="0" err="1">
                <a:latin typeface="Times New Roman" pitchFamily="18" charset="0"/>
                <a:cs typeface="Times New Roman" pitchFamily="18" charset="0"/>
              </a:rPr>
              <a:t>untypeable</a:t>
            </a:r>
            <a:r>
              <a:rPr lang="en-US" sz="2600" b="1" dirty="0">
                <a:latin typeface="Times New Roman" pitchFamily="18" charset="0"/>
                <a:cs typeface="Times New Roman" pitchFamily="18" charset="0"/>
              </a:rPr>
              <a:t> strains of </a:t>
            </a:r>
            <a:r>
              <a:rPr lang="en-US" sz="2600" b="1" i="1" dirty="0">
                <a:latin typeface="Times New Roman" pitchFamily="18" charset="0"/>
                <a:cs typeface="Times New Roman" pitchFamily="18" charset="0"/>
              </a:rPr>
              <a:t>H. </a:t>
            </a:r>
            <a:r>
              <a:rPr lang="en-US" sz="2600" b="1" i="1" dirty="0" err="1">
                <a:latin typeface="Times New Roman" pitchFamily="18" charset="0"/>
                <a:cs typeface="Times New Roman" pitchFamily="18" charset="0"/>
              </a:rPr>
              <a:t>influenzae</a:t>
            </a:r>
            <a:r>
              <a:rPr lang="en-US" sz="2600" b="1" i="1" dirty="0">
                <a:latin typeface="Times New Roman" pitchFamily="18" charset="0"/>
                <a:cs typeface="Times New Roman" pitchFamily="18" charset="0"/>
              </a:rPr>
              <a:t>.</a:t>
            </a:r>
            <a:endParaRPr lang="en-US" sz="2600" b="1" dirty="0">
              <a:latin typeface="Times New Roman" pitchFamily="18" charset="0"/>
              <a:cs typeface="Times New Roman" pitchFamily="18" charset="0"/>
            </a:endParaRPr>
          </a:p>
          <a:p>
            <a:pPr algn="just" rtl="0">
              <a:lnSpc>
                <a:spcPct val="110000"/>
              </a:lnSpc>
              <a:spcAft>
                <a:spcPts val="1000"/>
              </a:spcAft>
              <a:buNone/>
            </a:pPr>
            <a:r>
              <a:rPr lang="en-US" sz="2600" b="1" dirty="0" smtClean="0">
                <a:latin typeface="Times New Roman" pitchFamily="18" charset="0"/>
                <a:ea typeface="Times New Roman"/>
                <a:cs typeface="Times New Roman" pitchFamily="18" charset="0"/>
              </a:rPr>
              <a:t> </a:t>
            </a:r>
            <a:endParaRPr lang="ar-SA" sz="2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5591175"/>
            <a:ext cx="5045075" cy="1143000"/>
          </a:xfrm>
        </p:spPr>
        <p:txBody>
          <a:bodyPr>
            <a:normAutofit/>
          </a:bodyPr>
          <a:lstStyle/>
          <a:p>
            <a:r>
              <a:rPr lang="en-US" sz="2000" b="1" dirty="0" smtClean="0"/>
              <a:t>Acutely inflamed epiglottis associated with </a:t>
            </a:r>
            <a:r>
              <a:rPr lang="en-US" sz="2000" b="1" dirty="0" err="1" smtClean="0"/>
              <a:t>Haemophilus</a:t>
            </a:r>
            <a:r>
              <a:rPr lang="en-US" sz="2000" b="1" dirty="0" smtClean="0"/>
              <a:t> influenza type B</a:t>
            </a:r>
            <a:br>
              <a:rPr lang="en-US" sz="2000" b="1" dirty="0" smtClean="0"/>
            </a:br>
            <a:endParaRPr lang="ar-SA" sz="2000" b="1" dirty="0"/>
          </a:p>
        </p:txBody>
      </p:sp>
      <p:pic>
        <p:nvPicPr>
          <p:cNvPr id="4" name="Content Placeholder 3" descr="Acutely inflamed epiglottis associated with Haemophilus influenza type B.jpg"/>
          <p:cNvPicPr>
            <a:picLocks noGrp="1" noChangeAspect="1"/>
          </p:cNvPicPr>
          <p:nvPr>
            <p:ph idx="1"/>
          </p:nvPr>
        </p:nvPicPr>
        <p:blipFill>
          <a:blip r:embed="rId2"/>
          <a:stretch>
            <a:fillRect/>
          </a:stretch>
        </p:blipFill>
        <p:spPr>
          <a:xfrm>
            <a:off x="968375" y="2708275"/>
            <a:ext cx="3603625" cy="2466975"/>
          </a:xfrm>
        </p:spPr>
      </p:pic>
      <p:pic>
        <p:nvPicPr>
          <p:cNvPr id="5" name="Picture 4" descr="images (6).jpg"/>
          <p:cNvPicPr>
            <a:picLocks noChangeAspect="1"/>
          </p:cNvPicPr>
          <p:nvPr/>
        </p:nvPicPr>
        <p:blipFill>
          <a:blip r:embed="rId3"/>
          <a:stretch>
            <a:fillRect/>
          </a:stretch>
        </p:blipFill>
        <p:spPr>
          <a:xfrm>
            <a:off x="5292725" y="546100"/>
            <a:ext cx="2882900" cy="4324350"/>
          </a:xfrm>
          <a:prstGeom prst="rect">
            <a:avLst/>
          </a:prstGeom>
        </p:spPr>
      </p:pic>
      <p:sp>
        <p:nvSpPr>
          <p:cNvPr id="6" name="Rectangle 5"/>
          <p:cNvSpPr/>
          <p:nvPr/>
        </p:nvSpPr>
        <p:spPr>
          <a:xfrm>
            <a:off x="5292725" y="4870450"/>
            <a:ext cx="2882899" cy="523220"/>
          </a:xfrm>
          <a:prstGeom prst="rect">
            <a:avLst/>
          </a:prstGeom>
        </p:spPr>
        <p:txBody>
          <a:bodyPr wrap="square">
            <a:spAutoFit/>
          </a:bodyPr>
          <a:lstStyle/>
          <a:p>
            <a:r>
              <a:rPr lang="en-US" sz="2800" b="1" dirty="0" smtClean="0">
                <a:latin typeface="Times New Roman" pitchFamily="18" charset="0"/>
                <a:cs typeface="Times New Roman" pitchFamily="18" charset="0"/>
              </a:rPr>
              <a:t>Facial </a:t>
            </a:r>
            <a:r>
              <a:rPr lang="en-US" sz="2800" b="1" dirty="0" err="1" smtClean="0">
                <a:latin typeface="Times New Roman" pitchFamily="18" charset="0"/>
                <a:cs typeface="Times New Roman" pitchFamily="18" charset="0"/>
              </a:rPr>
              <a:t>cellulitis</a:t>
            </a:r>
            <a:endParaRPr lang="ar-SA" sz="2800" dirty="0"/>
          </a:p>
        </p:txBody>
      </p:sp>
      <p:pic>
        <p:nvPicPr>
          <p:cNvPr id="7" name="Picture 6" descr="acutepi1323952872760.png"/>
          <p:cNvPicPr>
            <a:picLocks noChangeAspect="1"/>
          </p:cNvPicPr>
          <p:nvPr/>
        </p:nvPicPr>
        <p:blipFill>
          <a:blip r:embed="rId4"/>
          <a:stretch>
            <a:fillRect/>
          </a:stretch>
        </p:blipFill>
        <p:spPr>
          <a:xfrm>
            <a:off x="968375" y="-1"/>
            <a:ext cx="3722688" cy="270827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447</TotalTime>
  <Words>1952</Words>
  <Application>Microsoft Office PowerPoint</Application>
  <PresentationFormat>On-screen Show (4:3)</PresentationFormat>
  <Paragraphs>157</Paragraphs>
  <Slides>28</Slides>
  <Notes>0</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Orbit</vt:lpstr>
      <vt:lpstr>Office Theme</vt:lpstr>
      <vt:lpstr>Gram-Negative Rods Related to  Respiratory Tract</vt:lpstr>
      <vt:lpstr>Outline</vt:lpstr>
      <vt:lpstr>Slide 3</vt:lpstr>
      <vt:lpstr>Slide 4</vt:lpstr>
      <vt:lpstr>Slide 5</vt:lpstr>
      <vt:lpstr>Slide 6</vt:lpstr>
      <vt:lpstr>Slide 7</vt:lpstr>
      <vt:lpstr>Slide 8</vt:lpstr>
      <vt:lpstr>Acutely inflamed epiglottis associated with Haemophilus influenza type B </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Gram-Negative Rods Related to the Respiratory Tract</dc:title>
  <dc:creator>Nahrin</dc:creator>
  <cp:lastModifiedBy>Nahrin</cp:lastModifiedBy>
  <cp:revision>78</cp:revision>
  <dcterms:created xsi:type="dcterms:W3CDTF">2014-11-10T19:51:14Z</dcterms:created>
  <dcterms:modified xsi:type="dcterms:W3CDTF">2015-11-24T07:21:07Z</dcterms:modified>
</cp:coreProperties>
</file>