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30"/>
  </p:notesMasterIdLst>
  <p:sldIdLst>
    <p:sldId id="258" r:id="rId2"/>
    <p:sldId id="315" r:id="rId3"/>
    <p:sldId id="259" r:id="rId4"/>
    <p:sldId id="256" r:id="rId5"/>
    <p:sldId id="277" r:id="rId6"/>
    <p:sldId id="276" r:id="rId7"/>
    <p:sldId id="316" r:id="rId8"/>
    <p:sldId id="278" r:id="rId9"/>
    <p:sldId id="279" r:id="rId10"/>
    <p:sldId id="291" r:id="rId11"/>
    <p:sldId id="280" r:id="rId12"/>
    <p:sldId id="281" r:id="rId13"/>
    <p:sldId id="282" r:id="rId14"/>
    <p:sldId id="292" r:id="rId15"/>
    <p:sldId id="318" r:id="rId16"/>
    <p:sldId id="284" r:id="rId17"/>
    <p:sldId id="285" r:id="rId18"/>
    <p:sldId id="293" r:id="rId19"/>
    <p:sldId id="286" r:id="rId20"/>
    <p:sldId id="287" r:id="rId21"/>
    <p:sldId id="288" r:id="rId22"/>
    <p:sldId id="313" r:id="rId23"/>
    <p:sldId id="289" r:id="rId24"/>
    <p:sldId id="290" r:id="rId25"/>
    <p:sldId id="294" r:id="rId26"/>
    <p:sldId id="295" r:id="rId27"/>
    <p:sldId id="314" r:id="rId28"/>
    <p:sldId id="317" r:id="rId29"/>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5050"/>
    <a:srgbClr val="C38BB8"/>
    <a:srgbClr val="996633"/>
    <a:srgbClr val="00FF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412" autoAdjust="0"/>
    <p:restoredTop sz="94718" autoAdjust="0"/>
  </p:normalViewPr>
  <p:slideViewPr>
    <p:cSldViewPr>
      <p:cViewPr varScale="1">
        <p:scale>
          <a:sx n="70" d="100"/>
          <a:sy n="70" d="100"/>
        </p:scale>
        <p:origin x="138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gridSpacing cx="720089" cy="720089"/>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532FBD-07BB-41A0-B58E-715B4E30536F}" type="datetimeFigureOut">
              <a:rPr lang="en-US" smtClean="0"/>
              <a:t>10/26/2015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36935E-89CC-4FC9-B5A9-9D0F4D22BA13}" type="slidenum">
              <a:rPr lang="en-US" smtClean="0"/>
              <a:t>‹#›</a:t>
            </a:fld>
            <a:endParaRPr lang="en-US"/>
          </a:p>
        </p:txBody>
      </p:sp>
    </p:spTree>
    <p:extLst>
      <p:ext uri="{BB962C8B-B14F-4D97-AF65-F5344CB8AC3E}">
        <p14:creationId xmlns:p14="http://schemas.microsoft.com/office/powerpoint/2010/main" val="4223063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36935E-89CC-4FC9-B5A9-9D0F4D22BA13}" type="slidenum">
              <a:rPr lang="en-US" smtClean="0"/>
              <a:t>20</a:t>
            </a:fld>
            <a:endParaRPr lang="en-US"/>
          </a:p>
        </p:txBody>
      </p:sp>
    </p:spTree>
    <p:extLst>
      <p:ext uri="{BB962C8B-B14F-4D97-AF65-F5344CB8AC3E}">
        <p14:creationId xmlns:p14="http://schemas.microsoft.com/office/powerpoint/2010/main" val="477580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A0068-B92E-4D96-A86E-BF2D8F9A3B4F}" type="datetimeFigureOut">
              <a:rPr lang="ar-SA" smtClean="0"/>
              <a:pPr/>
              <a:t>13/01/1437</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20D1DB9-2325-4C14-AC28-78EE7E79AE08}"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S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CEA0068-B92E-4D96-A86E-BF2D8F9A3B4F}" type="datetimeFigureOut">
              <a:rPr lang="ar-SA" smtClean="0"/>
              <a:pPr/>
              <a:t>13/01/1437</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20D1DB9-2325-4C14-AC28-78EE7E79AE08}"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8375" y="546100"/>
            <a:ext cx="7772400" cy="1470025"/>
          </a:xfrm>
        </p:spPr>
        <p:txBody>
          <a:bodyPr>
            <a:normAutofit fontScale="90000"/>
          </a:bodyPr>
          <a:lstStyle/>
          <a:p>
            <a:pPr rtl="0"/>
            <a:r>
              <a:rPr lang="en-US" sz="4000" b="1" dirty="0" smtClean="0">
                <a:ln>
                  <a:solidFill>
                    <a:schemeClr val="accent4">
                      <a:lumMod val="60000"/>
                      <a:lumOff val="40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rPr>
              <a:t>Gram-Positive Rods </a:t>
            </a:r>
            <a:br>
              <a:rPr lang="en-US" sz="4000" b="1" dirty="0" smtClean="0">
                <a:ln>
                  <a:solidFill>
                    <a:schemeClr val="accent4">
                      <a:lumMod val="60000"/>
                      <a:lumOff val="40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rPr>
            </a:br>
            <a:r>
              <a:rPr lang="en-US" sz="4000" b="1" dirty="0" smtClean="0">
                <a:ln>
                  <a:solidFill>
                    <a:schemeClr val="accent4">
                      <a:lumMod val="60000"/>
                      <a:lumOff val="40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rPr>
              <a:t>Gram-positive spore-forming bacilli</a:t>
            </a:r>
            <a:r>
              <a:rPr lang="en-US" sz="4000" b="1" dirty="0" smtClean="0">
                <a:ln>
                  <a:solidFill>
                    <a:schemeClr val="accent4">
                      <a:lumMod val="60000"/>
                      <a:lumOff val="40000"/>
                    </a:schemeClr>
                  </a:solidFill>
                </a:ln>
                <a:solidFill>
                  <a:srgbClr val="FF0000"/>
                </a:solidFill>
                <a:latin typeface="Times New Roman" pitchFamily="18" charset="0"/>
                <a:cs typeface="Times New Roman" pitchFamily="18" charset="0"/>
              </a:rPr>
              <a:t> </a:t>
            </a:r>
            <a:r>
              <a:rPr lang="en-US" dirty="0" smtClean="0">
                <a:ln>
                  <a:solidFill>
                    <a:schemeClr val="accent4">
                      <a:lumMod val="60000"/>
                      <a:lumOff val="40000"/>
                    </a:schemeClr>
                  </a:solidFill>
                </a:ln>
                <a:solidFill>
                  <a:srgbClr val="FF0000"/>
                </a:solidFill>
                <a:latin typeface="Times New Roman" pitchFamily="18" charset="0"/>
                <a:cs typeface="Times New Roman" pitchFamily="18" charset="0"/>
              </a:rPr>
              <a:t/>
            </a:r>
            <a:br>
              <a:rPr lang="en-US" dirty="0" smtClean="0">
                <a:ln>
                  <a:solidFill>
                    <a:schemeClr val="accent4">
                      <a:lumMod val="60000"/>
                      <a:lumOff val="40000"/>
                    </a:schemeClr>
                  </a:solidFill>
                </a:ln>
                <a:solidFill>
                  <a:srgbClr val="FF0000"/>
                </a:solidFill>
                <a:latin typeface="Times New Roman" pitchFamily="18" charset="0"/>
                <a:cs typeface="Times New Roman" pitchFamily="18" charset="0"/>
              </a:rPr>
            </a:br>
            <a:r>
              <a:rPr lang="en-US" b="1" dirty="0" smtClean="0">
                <a:ln>
                  <a:solidFill>
                    <a:schemeClr val="accent4">
                      <a:lumMod val="60000"/>
                      <a:lumOff val="40000"/>
                    </a:schemeClr>
                  </a:solidFill>
                </a:ln>
                <a:solidFill>
                  <a:srgbClr val="FF0000"/>
                </a:solidFill>
                <a:latin typeface="Times New Roman" pitchFamily="18" charset="0"/>
                <a:cs typeface="Times New Roman" pitchFamily="18" charset="0"/>
              </a:rPr>
              <a:t> </a:t>
            </a:r>
            <a:r>
              <a:rPr lang="en-US" b="1" dirty="0" smtClean="0">
                <a:ln>
                  <a:solidFill>
                    <a:schemeClr val="accent4">
                      <a:lumMod val="60000"/>
                      <a:lumOff val="40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rPr>
              <a:t>Clostridia and Bacillus </a:t>
            </a:r>
            <a:endParaRPr lang="ar-SA" dirty="0">
              <a:ln>
                <a:solidFill>
                  <a:schemeClr val="accent4">
                    <a:lumMod val="60000"/>
                    <a:lumOff val="40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endParaRPr>
          </a:p>
        </p:txBody>
      </p:sp>
      <p:sp>
        <p:nvSpPr>
          <p:cNvPr id="3" name="Subtitle 2"/>
          <p:cNvSpPr>
            <a:spLocks noGrp="1"/>
          </p:cNvSpPr>
          <p:nvPr>
            <p:ph type="subTitle" idx="1"/>
          </p:nvPr>
        </p:nvSpPr>
        <p:spPr>
          <a:xfrm>
            <a:off x="968375" y="5591175"/>
            <a:ext cx="4959350" cy="720725"/>
          </a:xfrm>
        </p:spPr>
        <p:txBody>
          <a:bodyPr>
            <a:normAutofit fontScale="92500"/>
          </a:bodyPr>
          <a:lstStyle/>
          <a:p>
            <a:r>
              <a:rPr lang="en-US" b="1" dirty="0" smtClean="0">
                <a:ln w="12700">
                  <a:solidFill>
                    <a:schemeClr val="tx2">
                      <a:satMod val="155000"/>
                    </a:schemeClr>
                  </a:solidFill>
                  <a:prstDash val="solid"/>
                </a:ln>
                <a:solidFill>
                  <a:srgbClr val="C38BB8"/>
                </a:solidFill>
                <a:effectLst>
                  <a:outerShdw blurRad="41275" dist="20320" dir="1800000" algn="tl" rotWithShape="0">
                    <a:srgbClr val="000000">
                      <a:alpha val="40000"/>
                    </a:srgbClr>
                  </a:outerShdw>
                </a:effectLst>
                <a:latin typeface="Bradley Hand ITC"/>
                <a:ea typeface="Calibri"/>
                <a:cs typeface="Aharoni"/>
              </a:rPr>
              <a:t>By:  </a:t>
            </a:r>
            <a:r>
              <a:rPr lang="en-US" b="1" dirty="0" err="1" smtClean="0">
                <a:ln w="12700">
                  <a:solidFill>
                    <a:schemeClr val="tx2">
                      <a:satMod val="155000"/>
                    </a:schemeClr>
                  </a:solidFill>
                  <a:prstDash val="solid"/>
                </a:ln>
                <a:solidFill>
                  <a:srgbClr val="C38BB8"/>
                </a:solidFill>
                <a:effectLst>
                  <a:outerShdw blurRad="41275" dist="20320" dir="1800000" algn="tl" rotWithShape="0">
                    <a:srgbClr val="000000">
                      <a:alpha val="40000"/>
                    </a:srgbClr>
                  </a:outerShdw>
                </a:effectLst>
                <a:latin typeface="Bradley Hand ITC"/>
                <a:ea typeface="Calibri"/>
                <a:cs typeface="Aharoni"/>
              </a:rPr>
              <a:t>lec</a:t>
            </a:r>
            <a:r>
              <a:rPr lang="en-US" b="1" dirty="0" smtClean="0">
                <a:ln w="12700">
                  <a:solidFill>
                    <a:schemeClr val="tx2">
                      <a:satMod val="155000"/>
                    </a:schemeClr>
                  </a:solidFill>
                  <a:prstDash val="solid"/>
                </a:ln>
                <a:solidFill>
                  <a:srgbClr val="C38BB8"/>
                </a:solidFill>
                <a:effectLst>
                  <a:outerShdw blurRad="41275" dist="20320" dir="1800000" algn="tl" rotWithShape="0">
                    <a:srgbClr val="000000">
                      <a:alpha val="40000"/>
                    </a:srgbClr>
                  </a:outerShdw>
                </a:effectLst>
                <a:latin typeface="Bradley Hand ITC"/>
                <a:ea typeface="Calibri"/>
                <a:cs typeface="Aharoni"/>
              </a:rPr>
              <a:t>. </a:t>
            </a:r>
            <a:r>
              <a:rPr lang="en-US" b="1" dirty="0" err="1" smtClean="0">
                <a:ln w="12700">
                  <a:solidFill>
                    <a:schemeClr val="tx2">
                      <a:satMod val="155000"/>
                    </a:schemeClr>
                  </a:solidFill>
                  <a:prstDash val="solid"/>
                </a:ln>
                <a:solidFill>
                  <a:srgbClr val="C38BB8"/>
                </a:solidFill>
                <a:effectLst>
                  <a:outerShdw blurRad="41275" dist="20320" dir="1800000" algn="tl" rotWithShape="0">
                    <a:srgbClr val="000000">
                      <a:alpha val="40000"/>
                    </a:srgbClr>
                  </a:outerShdw>
                </a:effectLst>
                <a:latin typeface="Bradley Hand ITC"/>
                <a:ea typeface="Calibri"/>
                <a:cs typeface="Aharoni"/>
              </a:rPr>
              <a:t>Dr.Thanaa</a:t>
            </a:r>
            <a:r>
              <a:rPr lang="en-US" b="1" dirty="0" smtClean="0">
                <a:ln w="12700">
                  <a:solidFill>
                    <a:schemeClr val="tx2">
                      <a:satMod val="155000"/>
                    </a:schemeClr>
                  </a:solidFill>
                  <a:prstDash val="solid"/>
                </a:ln>
                <a:solidFill>
                  <a:srgbClr val="C38BB8"/>
                </a:solidFill>
                <a:effectLst>
                  <a:outerShdw blurRad="41275" dist="20320" dir="1800000" algn="tl" rotWithShape="0">
                    <a:srgbClr val="000000">
                      <a:alpha val="40000"/>
                    </a:srgbClr>
                  </a:outerShdw>
                </a:effectLst>
                <a:latin typeface="Bradley Hand ITC"/>
                <a:ea typeface="Calibri"/>
                <a:cs typeface="Aharoni"/>
              </a:rPr>
              <a:t> </a:t>
            </a:r>
            <a:r>
              <a:rPr lang="en-US" b="1" dirty="0" err="1" smtClean="0">
                <a:ln w="12700">
                  <a:solidFill>
                    <a:schemeClr val="tx2">
                      <a:satMod val="155000"/>
                    </a:schemeClr>
                  </a:solidFill>
                  <a:prstDash val="solid"/>
                </a:ln>
                <a:solidFill>
                  <a:srgbClr val="C38BB8"/>
                </a:solidFill>
                <a:effectLst>
                  <a:outerShdw blurRad="41275" dist="20320" dir="1800000" algn="tl" rotWithShape="0">
                    <a:srgbClr val="000000">
                      <a:alpha val="40000"/>
                    </a:srgbClr>
                  </a:outerShdw>
                </a:effectLst>
                <a:latin typeface="Bradley Hand ITC"/>
                <a:ea typeface="Calibri"/>
                <a:cs typeface="Aharoni"/>
              </a:rPr>
              <a:t>Rasheed</a:t>
            </a:r>
            <a:endParaRPr lang="ar-SA" b="1" dirty="0">
              <a:ln w="12700">
                <a:solidFill>
                  <a:schemeClr val="tx2">
                    <a:satMod val="155000"/>
                  </a:schemeClr>
                </a:solidFill>
                <a:prstDash val="solid"/>
              </a:ln>
              <a:solidFill>
                <a:srgbClr val="C38BB8"/>
              </a:solidFill>
              <a:effectLst>
                <a:outerShdw blurRad="41275" dist="20320" dir="1800000" algn="tl" rotWithShape="0">
                  <a:srgbClr val="000000">
                    <a:alpha val="40000"/>
                  </a:srgbClr>
                </a:outerShdw>
              </a:effectLst>
            </a:endParaRPr>
          </a:p>
        </p:txBody>
      </p:sp>
      <p:sp>
        <p:nvSpPr>
          <p:cNvPr id="4" name="Rectangle 3"/>
          <p:cNvSpPr/>
          <p:nvPr/>
        </p:nvSpPr>
        <p:spPr>
          <a:xfrm>
            <a:off x="-2" y="0"/>
            <a:ext cx="2556000" cy="400110"/>
          </a:xfrm>
          <a:prstGeom prst="rect">
            <a:avLst/>
          </a:prstGeom>
        </p:spPr>
        <p:txBody>
          <a:bodyPr wrap="square">
            <a:spAutoFit/>
          </a:bodyPr>
          <a:lstStyle/>
          <a:p>
            <a:r>
              <a:rPr lang="en-US" sz="2000" b="1" baseline="30000" dirty="0">
                <a:latin typeface="Times New Roman" pitchFamily="18" charset="0"/>
                <a:cs typeface="Times New Roman" pitchFamily="18" charset="0"/>
              </a:rPr>
              <a:t>7</a:t>
            </a:r>
            <a:r>
              <a:rPr lang="en-US" sz="2000" b="1" baseline="30000" dirty="0" smtClean="0">
                <a:latin typeface="Times New Roman" pitchFamily="18" charset="0"/>
                <a:cs typeface="Times New Roman" pitchFamily="18" charset="0"/>
              </a:rPr>
              <a:t>th</a:t>
            </a:r>
            <a:r>
              <a:rPr lang="en-US" sz="2000" b="1"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Lec</a:t>
            </a:r>
            <a:r>
              <a:rPr lang="en-US" sz="2000" b="1" dirty="0">
                <a:latin typeface="Times New Roman" pitchFamily="18" charset="0"/>
                <a:cs typeface="Times New Roman" pitchFamily="18" charset="0"/>
              </a:rPr>
              <a:t>. Bacteriology </a:t>
            </a:r>
            <a:endParaRPr lang="ar-SA" sz="2000" dirty="0">
              <a:latin typeface="Times New Roman" pitchFamily="18" charset="0"/>
              <a:cs typeface="Times New Roman" pitchFamily="18" charset="0"/>
            </a:endParaRPr>
          </a:p>
        </p:txBody>
      </p:sp>
      <p:pic>
        <p:nvPicPr>
          <p:cNvPr id="1026" name="Picture 2" descr="http://www.ppdictionary.com/bacteria/gpbac/botulinum_type_a.jpg"/>
          <p:cNvPicPr>
            <a:picLocks noChangeAspect="1" noChangeArrowheads="1"/>
          </p:cNvPicPr>
          <p:nvPr/>
        </p:nvPicPr>
        <p:blipFill>
          <a:blip r:embed="rId2"/>
          <a:srcRect/>
          <a:stretch>
            <a:fillRect/>
          </a:stretch>
        </p:blipFill>
        <p:spPr bwMode="auto">
          <a:xfrm>
            <a:off x="6013450" y="3429000"/>
            <a:ext cx="2882900" cy="3073401"/>
          </a:xfrm>
          <a:prstGeom prst="rect">
            <a:avLst/>
          </a:prstGeom>
          <a:noFill/>
        </p:spPr>
      </p:pic>
      <p:pic>
        <p:nvPicPr>
          <p:cNvPr id="7" name="Picture 6" descr="IBFr.zfmKFdIHRszPA52QQ_m.jpg"/>
          <p:cNvPicPr>
            <a:picLocks noChangeAspect="1"/>
          </p:cNvPicPr>
          <p:nvPr/>
        </p:nvPicPr>
        <p:blipFill>
          <a:blip r:embed="rId3"/>
          <a:stretch>
            <a:fillRect/>
          </a:stretch>
        </p:blipFill>
        <p:spPr>
          <a:xfrm rot="16200000">
            <a:off x="2519362" y="1157288"/>
            <a:ext cx="2663825" cy="5765800"/>
          </a:xfrm>
          <a:prstGeom prst="rect">
            <a:avLst/>
          </a:prstGeom>
        </p:spPr>
      </p:pic>
      <p:sp>
        <p:nvSpPr>
          <p:cNvPr id="8" name="Rectangle 7"/>
          <p:cNvSpPr/>
          <p:nvPr/>
        </p:nvSpPr>
        <p:spPr>
          <a:xfrm>
            <a:off x="247650" y="1266825"/>
            <a:ext cx="7207249" cy="1077218"/>
          </a:xfrm>
          <a:prstGeom prst="rect">
            <a:avLst/>
          </a:prstGeom>
        </p:spPr>
        <p:txBody>
          <a:bodyPr wrap="square">
            <a:spAutoFit/>
          </a:bodyPr>
          <a:lstStyle/>
          <a:p>
            <a:endParaRPr lang="en-US" sz="3200" b="1" dirty="0" smtClean="0">
              <a:latin typeface="Times New Roman" pitchFamily="18" charset="0"/>
              <a:cs typeface="Times New Roman" pitchFamily="18" charset="0"/>
            </a:endParaRPr>
          </a:p>
          <a:p>
            <a:endParaRPr lang="ar-SA" sz="32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6824"/>
            <a:ext cx="8229600" cy="5591175"/>
          </a:xfrm>
        </p:spPr>
        <p:txBody>
          <a:bodyPr>
            <a:noAutofit/>
          </a:bodyPr>
          <a:lstStyle/>
          <a:p>
            <a:pPr lvl="0" algn="just" rtl="0">
              <a:lnSpc>
                <a:spcPct val="150000"/>
              </a:lnSpc>
              <a:buFont typeface="Symbol"/>
              <a:buChar char=""/>
            </a:pPr>
            <a:r>
              <a:rPr lang="en-US" sz="2000" dirty="0" smtClean="0">
                <a:latin typeface="Times New Roman" pitchFamily="18" charset="0"/>
                <a:ea typeface="Times New Roman"/>
                <a:cs typeface="Times New Roman" pitchFamily="18" charset="0"/>
              </a:rPr>
              <a:t>Inadequately heated home-canned foods are most common source.</a:t>
            </a:r>
            <a:endParaRPr lang="en-US" sz="2000" dirty="0">
              <a:latin typeface="Times New Roman" pitchFamily="18" charset="0"/>
              <a:ea typeface="Calibri"/>
              <a:cs typeface="Times New Roman" pitchFamily="18" charset="0"/>
            </a:endParaRPr>
          </a:p>
          <a:p>
            <a:pPr lvl="0" algn="just" rtl="0">
              <a:lnSpc>
                <a:spcPct val="150000"/>
              </a:lnSpc>
              <a:buFont typeface="Symbol"/>
              <a:buChar char=""/>
            </a:pPr>
            <a:r>
              <a:rPr lang="en-US" sz="2000" dirty="0" smtClean="0">
                <a:latin typeface="Times New Roman" pitchFamily="18" charset="0"/>
                <a:ea typeface="Times New Roman"/>
                <a:cs typeface="Times New Roman" pitchFamily="18" charset="0"/>
              </a:rPr>
              <a:t>Infant and wound botulism results when the toxin is produced endogenously, beginning with environmental spores that are either ingested or contaminate wounds.</a:t>
            </a:r>
          </a:p>
          <a:p>
            <a:pPr algn="just" rtl="0">
              <a:lnSpc>
                <a:spcPct val="150000"/>
              </a:lnSpc>
              <a:buFont typeface="Symbol"/>
              <a:buChar char=""/>
            </a:pPr>
            <a:r>
              <a:rPr lang="en-US" sz="2000" dirty="0" err="1" smtClean="0">
                <a:latin typeface="Times New Roman" pitchFamily="18" charset="0"/>
                <a:ea typeface="Times New Roman"/>
                <a:cs typeface="Times New Roman" pitchFamily="18" charset="0"/>
              </a:rPr>
              <a:t>Botulinum</a:t>
            </a:r>
            <a:r>
              <a:rPr lang="en-US" sz="2000" dirty="0" smtClean="0">
                <a:latin typeface="Times New Roman" pitchFamily="18" charset="0"/>
                <a:ea typeface="Times New Roman"/>
                <a:cs typeface="Times New Roman" pitchFamily="18" charset="0"/>
              </a:rPr>
              <a:t> toxin is the most potent toxin known in nature. </a:t>
            </a:r>
            <a:endParaRPr lang="en-US" sz="2000" dirty="0">
              <a:latin typeface="Times New Roman" pitchFamily="18" charset="0"/>
              <a:ea typeface="Calibri"/>
              <a:cs typeface="Times New Roman" pitchFamily="18" charset="0"/>
            </a:endParaRPr>
          </a:p>
          <a:p>
            <a:pPr lvl="0" algn="just" rtl="0">
              <a:lnSpc>
                <a:spcPct val="150000"/>
              </a:lnSpc>
              <a:spcAft>
                <a:spcPts val="1000"/>
              </a:spcAft>
              <a:buFont typeface="Symbol"/>
              <a:buChar char=""/>
            </a:pPr>
            <a:r>
              <a:rPr lang="en-US" sz="2000" dirty="0" err="1" smtClean="0">
                <a:latin typeface="Times New Roman" pitchFamily="18" charset="0"/>
                <a:ea typeface="Times New Roman"/>
                <a:cs typeface="Times New Roman" pitchFamily="18" charset="0"/>
              </a:rPr>
              <a:t>Botulinum</a:t>
            </a:r>
            <a:r>
              <a:rPr lang="en-US" sz="2000" dirty="0" smtClean="0">
                <a:latin typeface="Times New Roman" pitchFamily="18" charset="0"/>
                <a:ea typeface="Times New Roman"/>
                <a:cs typeface="Times New Roman" pitchFamily="18" charset="0"/>
              </a:rPr>
              <a:t> toxin is considered to be a major agent for bioterrorism and biologic warfare.</a:t>
            </a:r>
          </a:p>
          <a:p>
            <a:pPr algn="just" rtl="0">
              <a:lnSpc>
                <a:spcPct val="150000"/>
              </a:lnSpc>
              <a:spcAft>
                <a:spcPts val="1000"/>
              </a:spcAft>
              <a:buFont typeface="Symbol"/>
              <a:buChar char=""/>
            </a:pPr>
            <a:r>
              <a:rPr lang="en-US" sz="2000" dirty="0" smtClean="0">
                <a:latin typeface="Times New Roman" pitchFamily="18" charset="0"/>
                <a:ea typeface="Times New Roman"/>
                <a:cs typeface="Times New Roman" pitchFamily="18" charset="0"/>
              </a:rPr>
              <a:t>Rare strains of </a:t>
            </a:r>
            <a:r>
              <a:rPr lang="en-US" sz="2000" i="1" dirty="0" smtClean="0">
                <a:latin typeface="Times New Roman" pitchFamily="18" charset="0"/>
                <a:ea typeface="Times New Roman"/>
                <a:cs typeface="Times New Roman" pitchFamily="18" charset="0"/>
              </a:rPr>
              <a:t>C </a:t>
            </a:r>
            <a:r>
              <a:rPr lang="en-US" sz="2000" i="1" dirty="0" err="1" smtClean="0">
                <a:latin typeface="Times New Roman" pitchFamily="18" charset="0"/>
                <a:ea typeface="Times New Roman"/>
                <a:cs typeface="Times New Roman" pitchFamily="18" charset="0"/>
              </a:rPr>
              <a:t>butyricum</a:t>
            </a:r>
            <a:r>
              <a:rPr lang="en-US" sz="2000" dirty="0" smtClean="0">
                <a:latin typeface="Times New Roman" pitchFamily="18" charset="0"/>
                <a:ea typeface="Times New Roman"/>
                <a:cs typeface="Times New Roman" pitchFamily="18" charset="0"/>
              </a:rPr>
              <a:t> and </a:t>
            </a:r>
            <a:r>
              <a:rPr lang="en-US" sz="2000" i="1" dirty="0" smtClean="0">
                <a:latin typeface="Times New Roman" pitchFamily="18" charset="0"/>
                <a:ea typeface="Times New Roman"/>
                <a:cs typeface="Times New Roman" pitchFamily="18" charset="0"/>
              </a:rPr>
              <a:t>C </a:t>
            </a:r>
            <a:r>
              <a:rPr lang="en-US" sz="2000" i="1" dirty="0" err="1" smtClean="0">
                <a:latin typeface="Times New Roman" pitchFamily="18" charset="0"/>
                <a:ea typeface="Times New Roman"/>
                <a:cs typeface="Times New Roman" pitchFamily="18" charset="0"/>
              </a:rPr>
              <a:t>baratii</a:t>
            </a:r>
            <a:r>
              <a:rPr lang="en-US" sz="2000" dirty="0" smtClean="0">
                <a:latin typeface="Times New Roman" pitchFamily="18" charset="0"/>
                <a:ea typeface="Times New Roman"/>
                <a:cs typeface="Times New Roman" pitchFamily="18" charset="0"/>
              </a:rPr>
              <a:t> have also been shown to produce </a:t>
            </a:r>
            <a:r>
              <a:rPr lang="en-US" sz="2000" dirty="0" err="1" smtClean="0">
                <a:latin typeface="Times New Roman" pitchFamily="18" charset="0"/>
                <a:ea typeface="Times New Roman"/>
                <a:cs typeface="Times New Roman" pitchFamily="18" charset="0"/>
              </a:rPr>
              <a:t>botulinum</a:t>
            </a:r>
            <a:r>
              <a:rPr lang="en-US" sz="2000" dirty="0" smtClean="0">
                <a:latin typeface="Times New Roman" pitchFamily="18" charset="0"/>
                <a:ea typeface="Times New Roman"/>
                <a:cs typeface="Times New Roman" pitchFamily="18" charset="0"/>
              </a:rPr>
              <a:t> neurotoxin and cause botulism in humans. Those strains that produce toxins E and F are associated with infant botulism.</a:t>
            </a:r>
            <a:endParaRPr lang="en-US" sz="2000" dirty="0" smtClean="0">
              <a:latin typeface="Times New Roman" pitchFamily="18" charset="0"/>
              <a:ea typeface="Calibri"/>
              <a:cs typeface="Times New Roman" pitchFamily="18" charset="0"/>
            </a:endParaRPr>
          </a:p>
          <a:p>
            <a:pPr lvl="0" algn="just" rtl="0">
              <a:lnSpc>
                <a:spcPct val="150000"/>
              </a:lnSpc>
              <a:spcAft>
                <a:spcPts val="1000"/>
              </a:spcAft>
              <a:buFont typeface="Symbol"/>
              <a:buChar char=""/>
            </a:pPr>
            <a:endParaRPr lang="en-US" sz="2000" dirty="0">
              <a:latin typeface="Times New Roman" pitchFamily="18" charset="0"/>
              <a:ea typeface="Calibri"/>
              <a:cs typeface="Times New Roman" pitchFamily="18" charset="0"/>
            </a:endParaRPr>
          </a:p>
        </p:txBody>
      </p:sp>
      <p:sp>
        <p:nvSpPr>
          <p:cNvPr id="4" name="Rectangle 3"/>
          <p:cNvSpPr/>
          <p:nvPr/>
        </p:nvSpPr>
        <p:spPr>
          <a:xfrm>
            <a:off x="247650" y="546100"/>
            <a:ext cx="4572000" cy="861774"/>
          </a:xfrm>
          <a:prstGeom prst="rect">
            <a:avLst/>
          </a:prstGeom>
        </p:spPr>
        <p:txBody>
          <a:bodyPr>
            <a:spAutoFit/>
          </a:bodyPr>
          <a:lstStyle/>
          <a:p>
            <a:pPr algn="l"/>
            <a:r>
              <a:rPr lang="en-US" sz="3200" b="1" dirty="0" smtClean="0">
                <a:solidFill>
                  <a:srgbClr val="FF0000"/>
                </a:solidFill>
                <a:effectLst>
                  <a:glow rad="101600">
                    <a:srgbClr val="4BACC6">
                      <a:satMod val="175000"/>
                      <a:alpha val="40000"/>
                    </a:srgbClr>
                  </a:glow>
                </a:effectLst>
                <a:latin typeface="Times New Roman" pitchFamily="18" charset="0"/>
                <a:ea typeface="Times New Roman"/>
                <a:cs typeface="Times New Roman" pitchFamily="18" charset="0"/>
              </a:rPr>
              <a:t>    Epidemiology</a:t>
            </a:r>
            <a:r>
              <a:rPr lang="en-US" sz="3200" b="1" dirty="0" smtClean="0">
                <a:solidFill>
                  <a:srgbClr val="FF0000"/>
                </a:solidFill>
                <a:latin typeface="Times New Roman" pitchFamily="18" charset="0"/>
                <a:ea typeface="Calibri"/>
                <a:cs typeface="Times New Roman" pitchFamily="18" charset="0"/>
              </a:rPr>
              <a:t/>
            </a:r>
            <a:br>
              <a:rPr lang="en-US" sz="3200" b="1" dirty="0" smtClean="0">
                <a:solidFill>
                  <a:srgbClr val="FF0000"/>
                </a:solidFill>
                <a:latin typeface="Times New Roman" pitchFamily="18" charset="0"/>
                <a:ea typeface="Calibri"/>
                <a:cs typeface="Times New Roman" pitchFamily="18" charset="0"/>
              </a:rPr>
            </a:b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546100"/>
            <a:ext cx="3394075" cy="871538"/>
          </a:xfrm>
        </p:spPr>
        <p:txBody>
          <a:bodyPr>
            <a:noAutofit/>
          </a:bodyPr>
          <a:lstStyle/>
          <a:p>
            <a:pPr algn="l" rtl="0"/>
            <a:r>
              <a:rPr lang="en-US" sz="5400" b="1" dirty="0" smtClean="0">
                <a:solidFill>
                  <a:srgbClr val="FF0000"/>
                </a:solidFill>
                <a:effectLst>
                  <a:glow rad="228600">
                    <a:schemeClr val="accent2">
                      <a:satMod val="175000"/>
                      <a:alpha val="40000"/>
                    </a:schemeClr>
                  </a:glow>
                </a:effectLst>
                <a:latin typeface="Times New Roman" pitchFamily="18" charset="0"/>
                <a:ea typeface="Times New Roman"/>
                <a:cs typeface="Times New Roman" pitchFamily="18" charset="0"/>
              </a:rPr>
              <a:t>   </a:t>
            </a:r>
            <a:r>
              <a:rPr lang="en-US" sz="4000" b="1" dirty="0" smtClean="0">
                <a:solidFill>
                  <a:srgbClr val="FF0000"/>
                </a:solidFill>
                <a:effectLst>
                  <a:glow rad="228600">
                    <a:schemeClr val="accent2">
                      <a:satMod val="175000"/>
                      <a:alpha val="40000"/>
                    </a:schemeClr>
                  </a:glow>
                </a:effectLst>
                <a:latin typeface="Times New Roman" pitchFamily="18" charset="0"/>
                <a:ea typeface="Times New Roman"/>
                <a:cs typeface="Times New Roman" pitchFamily="18" charset="0"/>
              </a:rPr>
              <a:t>Toxins</a:t>
            </a:r>
            <a:endParaRPr lang="ar-SA" sz="4000" dirty="0">
              <a:effectLst>
                <a:glow rad="228600">
                  <a:schemeClr val="accent2">
                    <a:satMod val="175000"/>
                    <a:alpha val="40000"/>
                  </a:schemeClr>
                </a:glo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266825"/>
            <a:ext cx="8439150" cy="5591176"/>
          </a:xfrm>
        </p:spPr>
        <p:txBody>
          <a:bodyPr>
            <a:normAutofit fontScale="40000" lnSpcReduction="20000"/>
          </a:bodyPr>
          <a:lstStyle/>
          <a:p>
            <a:pPr algn="just" rtl="0">
              <a:lnSpc>
                <a:spcPct val="150000"/>
              </a:lnSpc>
              <a:spcAft>
                <a:spcPts val="1000"/>
              </a:spcAft>
            </a:pPr>
            <a:endParaRPr lang="en-US" dirty="0" smtClean="0">
              <a:latin typeface="Times New Roman"/>
              <a:ea typeface="Times New Roman"/>
              <a:cs typeface="Arial"/>
            </a:endParaRPr>
          </a:p>
          <a:p>
            <a:pPr algn="just" rtl="0">
              <a:lnSpc>
                <a:spcPct val="150000"/>
              </a:lnSpc>
              <a:spcAft>
                <a:spcPts val="1000"/>
              </a:spcAft>
            </a:pPr>
            <a:r>
              <a:rPr lang="en-US" sz="4200" dirty="0" smtClean="0">
                <a:latin typeface="Times New Roman"/>
                <a:ea typeface="Times New Roman"/>
                <a:cs typeface="Arial"/>
              </a:rPr>
              <a:t>During the growth of </a:t>
            </a:r>
            <a:r>
              <a:rPr lang="en-US" sz="4200" i="1" dirty="0" smtClean="0">
                <a:latin typeface="Times New Roman"/>
                <a:ea typeface="Times New Roman"/>
                <a:cs typeface="Arial"/>
              </a:rPr>
              <a:t>C </a:t>
            </a:r>
            <a:r>
              <a:rPr lang="en-US" sz="4200" i="1" dirty="0" err="1" smtClean="0">
                <a:latin typeface="Times New Roman"/>
                <a:ea typeface="Times New Roman"/>
                <a:cs typeface="Arial"/>
              </a:rPr>
              <a:t>botulinum</a:t>
            </a:r>
            <a:r>
              <a:rPr lang="en-US" sz="4200" dirty="0" smtClean="0">
                <a:latin typeface="Times New Roman"/>
                <a:ea typeface="Times New Roman"/>
                <a:cs typeface="Arial"/>
              </a:rPr>
              <a:t> and during autolysis of the bacteria, toxin is liberated into the environment. </a:t>
            </a:r>
          </a:p>
          <a:p>
            <a:pPr algn="just" rtl="0">
              <a:lnSpc>
                <a:spcPct val="150000"/>
              </a:lnSpc>
              <a:spcAft>
                <a:spcPts val="1000"/>
              </a:spcAft>
            </a:pPr>
            <a:r>
              <a:rPr lang="en-US" sz="4200" dirty="0" smtClean="0">
                <a:latin typeface="Times New Roman"/>
                <a:ea typeface="Times New Roman"/>
                <a:cs typeface="Arial"/>
              </a:rPr>
              <a:t>Seven antigenic varieties of toxin (A–G) are known.</a:t>
            </a:r>
          </a:p>
          <a:p>
            <a:pPr algn="just" rtl="0">
              <a:lnSpc>
                <a:spcPct val="150000"/>
              </a:lnSpc>
              <a:spcAft>
                <a:spcPts val="1000"/>
              </a:spcAft>
            </a:pPr>
            <a:r>
              <a:rPr lang="en-US" sz="4200" dirty="0" smtClean="0">
                <a:latin typeface="Times New Roman"/>
                <a:ea typeface="Times New Roman"/>
                <a:cs typeface="Arial"/>
              </a:rPr>
              <a:t>Types A, B, and E (and occasionally F) are the principal causes of human illness. </a:t>
            </a:r>
          </a:p>
          <a:p>
            <a:pPr algn="just" rtl="0">
              <a:lnSpc>
                <a:spcPct val="150000"/>
              </a:lnSpc>
              <a:spcAft>
                <a:spcPts val="1000"/>
              </a:spcAft>
            </a:pPr>
            <a:r>
              <a:rPr lang="en-US" sz="4200" dirty="0" smtClean="0">
                <a:latin typeface="Times New Roman"/>
                <a:ea typeface="Times New Roman"/>
                <a:cs typeface="Arial"/>
              </a:rPr>
              <a:t>Types A and B have been associated with a variety of foods and type E predominantly with fish products. </a:t>
            </a:r>
          </a:p>
          <a:p>
            <a:pPr algn="just" rtl="0">
              <a:lnSpc>
                <a:spcPct val="150000"/>
              </a:lnSpc>
              <a:spcAft>
                <a:spcPts val="1000"/>
              </a:spcAft>
            </a:pPr>
            <a:r>
              <a:rPr lang="en-US" sz="4200" dirty="0" smtClean="0">
                <a:latin typeface="Times New Roman"/>
                <a:ea typeface="Times New Roman"/>
                <a:cs typeface="Arial"/>
              </a:rPr>
              <a:t>Type D causes botulism in mammals. </a:t>
            </a:r>
          </a:p>
          <a:p>
            <a:pPr algn="just" rtl="0">
              <a:lnSpc>
                <a:spcPct val="150000"/>
              </a:lnSpc>
              <a:spcAft>
                <a:spcPts val="1000"/>
              </a:spcAft>
            </a:pPr>
            <a:r>
              <a:rPr lang="en-US" sz="4200" dirty="0" smtClean="0">
                <a:latin typeface="Times New Roman"/>
                <a:ea typeface="Times New Roman"/>
                <a:cs typeface="Arial"/>
              </a:rPr>
              <a:t>Botox is a commercial preparation of </a:t>
            </a:r>
            <a:r>
              <a:rPr lang="en-US" sz="4200" dirty="0" err="1" smtClean="0">
                <a:latin typeface="Times New Roman"/>
                <a:ea typeface="Times New Roman"/>
                <a:cs typeface="Arial"/>
              </a:rPr>
              <a:t>exotoxin</a:t>
            </a:r>
            <a:r>
              <a:rPr lang="en-US" sz="4200" dirty="0" smtClean="0">
                <a:latin typeface="Times New Roman"/>
                <a:ea typeface="Times New Roman"/>
                <a:cs typeface="Arial"/>
              </a:rPr>
              <a:t> A used to remove wrinkles on the face. Minute amounts of the toxin are effective in the treatment of certain spasmodic muscle disorders such as </a:t>
            </a:r>
            <a:r>
              <a:rPr lang="en-US" sz="4200" dirty="0" err="1" smtClean="0">
                <a:latin typeface="Times New Roman"/>
                <a:ea typeface="Times New Roman"/>
                <a:cs typeface="Arial"/>
              </a:rPr>
              <a:t>torticollis</a:t>
            </a:r>
            <a:r>
              <a:rPr lang="en-US" sz="4200" dirty="0" smtClean="0">
                <a:latin typeface="Times New Roman"/>
                <a:ea typeface="Times New Roman"/>
                <a:cs typeface="Arial"/>
              </a:rPr>
              <a:t>, "writer's cramp," and </a:t>
            </a:r>
            <a:r>
              <a:rPr lang="en-US" sz="4200" dirty="0" err="1" smtClean="0">
                <a:latin typeface="Times New Roman"/>
                <a:ea typeface="Times New Roman"/>
                <a:cs typeface="Arial"/>
              </a:rPr>
              <a:t>blepharospasm</a:t>
            </a:r>
            <a:r>
              <a:rPr lang="en-US" sz="4200" dirty="0" smtClean="0">
                <a:latin typeface="Times New Roman"/>
                <a:ea typeface="Times New Roman"/>
                <a:cs typeface="Arial"/>
              </a:rPr>
              <a:t>.</a:t>
            </a:r>
            <a:endParaRPr lang="en-US" sz="4200" dirty="0">
              <a:ea typeface="Calibri"/>
              <a:cs typeface="Arial"/>
            </a:endParaRPr>
          </a:p>
        </p:txBody>
      </p:sp>
      <p:sp>
        <p:nvSpPr>
          <p:cNvPr id="4" name="Rectangle 3"/>
          <p:cNvSpPr/>
          <p:nvPr/>
        </p:nvSpPr>
        <p:spPr>
          <a:xfrm>
            <a:off x="0" y="0"/>
            <a:ext cx="8896350" cy="861774"/>
          </a:xfrm>
          <a:prstGeom prst="rect">
            <a:avLst/>
          </a:prstGeom>
        </p:spPr>
        <p:txBody>
          <a:bodyPr wrap="square">
            <a:spAutoFit/>
          </a:bodyPr>
          <a:lstStyle/>
          <a:p>
            <a:pPr algn="ctr"/>
            <a:r>
              <a:rPr lang="en-US" sz="3200" b="1" u="sng" dirty="0" smtClean="0">
                <a:solidFill>
                  <a:srgbClr val="FF0000"/>
                </a:solidFill>
                <a:effectLst>
                  <a:glow rad="63500">
                    <a:srgbClr val="9BBB59">
                      <a:satMod val="175000"/>
                      <a:alpha val="40000"/>
                    </a:srgbClr>
                  </a:glow>
                </a:effectLst>
                <a:latin typeface="Times New Roman" pitchFamily="18" charset="0"/>
                <a:ea typeface="+mj-ea"/>
                <a:cs typeface="Times New Roman" pitchFamily="18" charset="0"/>
              </a:rPr>
              <a:t>Pathogenesis</a:t>
            </a:r>
            <a:br>
              <a:rPr lang="en-US" sz="3200" b="1" u="sng" dirty="0" smtClean="0">
                <a:solidFill>
                  <a:srgbClr val="FF0000"/>
                </a:solidFill>
                <a:effectLst>
                  <a:glow rad="63500">
                    <a:srgbClr val="9BBB59">
                      <a:satMod val="175000"/>
                      <a:alpha val="40000"/>
                    </a:srgbClr>
                  </a:glow>
                </a:effectLst>
                <a:latin typeface="Times New Roman" pitchFamily="18" charset="0"/>
                <a:ea typeface="+mj-ea"/>
                <a:cs typeface="Times New Roman" pitchFamily="18" charset="0"/>
              </a:rPr>
            </a:b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96350" cy="546100"/>
          </a:xfrm>
        </p:spPr>
        <p:txBody>
          <a:bodyPr>
            <a:normAutofit fontScale="90000"/>
          </a:bodyPr>
          <a:lstStyle/>
          <a:p>
            <a:r>
              <a:rPr lang="en-US" sz="3600" b="1" dirty="0" smtClean="0">
                <a:solidFill>
                  <a:srgbClr val="FF0000"/>
                </a:solidFill>
                <a:effectLst>
                  <a:glow rad="228600">
                    <a:schemeClr val="accent1">
                      <a:satMod val="175000"/>
                      <a:alpha val="40000"/>
                    </a:schemeClr>
                  </a:glow>
                </a:effectLst>
                <a:latin typeface="Times New Roman"/>
                <a:ea typeface="Times New Roman"/>
                <a:cs typeface="Arial"/>
              </a:rPr>
              <a:t>Mechanism of action of toxin </a:t>
            </a:r>
            <a:endParaRPr lang="ar-SA" sz="3600" dirty="0"/>
          </a:p>
        </p:txBody>
      </p:sp>
      <p:sp>
        <p:nvSpPr>
          <p:cNvPr id="3" name="Content Placeholder 2"/>
          <p:cNvSpPr>
            <a:spLocks noGrp="1"/>
          </p:cNvSpPr>
          <p:nvPr>
            <p:ph idx="1"/>
          </p:nvPr>
        </p:nvSpPr>
        <p:spPr>
          <a:xfrm>
            <a:off x="247650" y="546100"/>
            <a:ext cx="8648700" cy="6311901"/>
          </a:xfrm>
        </p:spPr>
        <p:txBody>
          <a:bodyPr>
            <a:normAutofit fontScale="40000" lnSpcReduction="20000"/>
          </a:bodyPr>
          <a:lstStyle/>
          <a:p>
            <a:pPr algn="just" rtl="0">
              <a:lnSpc>
                <a:spcPct val="150000"/>
              </a:lnSpc>
              <a:spcAft>
                <a:spcPts val="1000"/>
              </a:spcAft>
            </a:pPr>
            <a:r>
              <a:rPr lang="en-US" sz="5000" dirty="0" smtClean="0">
                <a:latin typeface="Times New Roman" pitchFamily="18" charset="0"/>
                <a:ea typeface="Times New Roman"/>
                <a:cs typeface="Times New Roman" pitchFamily="18" charset="0"/>
              </a:rPr>
              <a:t>When </a:t>
            </a:r>
            <a:r>
              <a:rPr lang="en-US" sz="5000" i="1" dirty="0" smtClean="0">
                <a:latin typeface="Times New Roman" pitchFamily="18" charset="0"/>
                <a:ea typeface="Times New Roman"/>
                <a:cs typeface="Times New Roman" pitchFamily="18" charset="0"/>
              </a:rPr>
              <a:t>C </a:t>
            </a:r>
            <a:r>
              <a:rPr lang="en-US" sz="5000" i="1" dirty="0" err="1" smtClean="0">
                <a:latin typeface="Times New Roman" pitchFamily="18" charset="0"/>
                <a:ea typeface="Times New Roman"/>
                <a:cs typeface="Times New Roman" pitchFamily="18" charset="0"/>
              </a:rPr>
              <a:t>botulinum</a:t>
            </a:r>
            <a:r>
              <a:rPr lang="en-US" sz="5000" dirty="0" smtClean="0">
                <a:latin typeface="Times New Roman" pitchFamily="18" charset="0"/>
                <a:ea typeface="Times New Roman"/>
                <a:cs typeface="Times New Roman" pitchFamily="18" charset="0"/>
              </a:rPr>
              <a:t> grows under the anaerobic conditions, it elaborates a family of neurotoxins of extraordinary toxicity. </a:t>
            </a:r>
          </a:p>
          <a:p>
            <a:pPr algn="just" rtl="0">
              <a:lnSpc>
                <a:spcPct val="150000"/>
              </a:lnSpc>
              <a:spcAft>
                <a:spcPts val="1000"/>
              </a:spcAft>
            </a:pPr>
            <a:r>
              <a:rPr lang="en-US" sz="5000" dirty="0" smtClean="0">
                <a:latin typeface="Times New Roman" pitchFamily="18" charset="0"/>
                <a:ea typeface="Times New Roman"/>
                <a:cs typeface="Times New Roman" pitchFamily="18" charset="0"/>
              </a:rPr>
              <a:t>Is absorbed from the gut and </a:t>
            </a:r>
            <a:r>
              <a:rPr lang="en-US" sz="5000" dirty="0" err="1" smtClean="0">
                <a:latin typeface="Times New Roman" pitchFamily="18" charset="0"/>
                <a:ea typeface="Times New Roman"/>
                <a:cs typeface="Times New Roman" pitchFamily="18" charset="0"/>
              </a:rPr>
              <a:t>and</a:t>
            </a:r>
            <a:r>
              <a:rPr lang="en-US" sz="5000" dirty="0" smtClean="0">
                <a:latin typeface="Times New Roman" pitchFamily="18" charset="0"/>
                <a:ea typeface="Times New Roman"/>
                <a:cs typeface="Times New Roman" pitchFamily="18" charset="0"/>
              </a:rPr>
              <a:t> reaches its neuromuscular junction target via the bloodstream. </a:t>
            </a:r>
            <a:r>
              <a:rPr lang="en-US" sz="5000" u="sng" dirty="0" smtClean="0">
                <a:latin typeface="Times New Roman" pitchFamily="18" charset="0"/>
                <a:ea typeface="Times New Roman"/>
                <a:cs typeface="Times New Roman" pitchFamily="18" charset="0"/>
              </a:rPr>
              <a:t>binds to receptors </a:t>
            </a:r>
            <a:r>
              <a:rPr lang="en-US" sz="5000" dirty="0" smtClean="0">
                <a:latin typeface="Times New Roman" pitchFamily="18" charset="0"/>
                <a:ea typeface="Times New Roman"/>
                <a:cs typeface="Times New Roman" pitchFamily="18" charset="0"/>
              </a:rPr>
              <a:t>of </a:t>
            </a:r>
            <a:r>
              <a:rPr lang="en-US" sz="5000" u="sng" dirty="0" err="1" smtClean="0">
                <a:latin typeface="Times New Roman" pitchFamily="18" charset="0"/>
                <a:ea typeface="Times New Roman"/>
                <a:cs typeface="Times New Roman" pitchFamily="18" charset="0"/>
              </a:rPr>
              <a:t>presynaptic</a:t>
            </a:r>
            <a:r>
              <a:rPr lang="en-US" sz="5000" u="sng" dirty="0" smtClean="0">
                <a:latin typeface="Times New Roman" pitchFamily="18" charset="0"/>
                <a:ea typeface="Times New Roman"/>
                <a:cs typeface="Times New Roman" pitchFamily="18" charset="0"/>
              </a:rPr>
              <a:t> membranes </a:t>
            </a:r>
            <a:r>
              <a:rPr lang="en-US" sz="5000" dirty="0" smtClean="0">
                <a:latin typeface="Times New Roman" pitchFamily="18" charset="0"/>
                <a:ea typeface="Times New Roman"/>
                <a:cs typeface="Times New Roman" pitchFamily="18" charset="0"/>
              </a:rPr>
              <a:t>of motor neurons of the peripheral nervous system and cranial nerves.</a:t>
            </a:r>
            <a:r>
              <a:rPr lang="en-US" sz="5000" dirty="0" smtClean="0">
                <a:latin typeface="Times New Roman" pitchFamily="18" charset="0"/>
                <a:ea typeface="Calibri"/>
                <a:cs typeface="Times New Roman" pitchFamily="18" charset="0"/>
              </a:rPr>
              <a:t> </a:t>
            </a:r>
            <a:r>
              <a:rPr lang="en-US" sz="5000" dirty="0" smtClean="0">
                <a:latin typeface="Times New Roman" pitchFamily="18" charset="0"/>
                <a:ea typeface="Times New Roman"/>
                <a:cs typeface="Times New Roman" pitchFamily="18" charset="0"/>
              </a:rPr>
              <a:t>  </a:t>
            </a:r>
          </a:p>
          <a:p>
            <a:pPr algn="just" rtl="0">
              <a:lnSpc>
                <a:spcPct val="150000"/>
              </a:lnSpc>
              <a:spcAft>
                <a:spcPts val="1000"/>
              </a:spcAft>
            </a:pPr>
            <a:r>
              <a:rPr lang="en-US" sz="5000" dirty="0" err="1" smtClean="0">
                <a:latin typeface="Times New Roman" pitchFamily="18" charset="0"/>
                <a:ea typeface="Times New Roman"/>
                <a:cs typeface="Times New Roman" pitchFamily="18" charset="0"/>
              </a:rPr>
              <a:t>Botulinum</a:t>
            </a:r>
            <a:r>
              <a:rPr lang="en-US" sz="5000" dirty="0" smtClean="0">
                <a:latin typeface="Times New Roman" pitchFamily="18" charset="0"/>
                <a:ea typeface="Times New Roman"/>
                <a:cs typeface="Times New Roman" pitchFamily="18" charset="0"/>
              </a:rPr>
              <a:t> toxin is an enzyme (metalloproteinase) that acts at neuromuscular junctions which effectively block the release of the neurotransmitter acetylcholine from vesicles at the </a:t>
            </a:r>
            <a:r>
              <a:rPr lang="en-US" sz="5000" dirty="0" err="1" smtClean="0">
                <a:latin typeface="Times New Roman" pitchFamily="18" charset="0"/>
                <a:ea typeface="Times New Roman"/>
                <a:cs typeface="Times New Roman" pitchFamily="18" charset="0"/>
              </a:rPr>
              <a:t>presynaptic</a:t>
            </a:r>
            <a:r>
              <a:rPr lang="en-US" sz="5000" dirty="0" smtClean="0">
                <a:latin typeface="Times New Roman" pitchFamily="18" charset="0"/>
                <a:ea typeface="Times New Roman"/>
                <a:cs typeface="Times New Roman" pitchFamily="18" charset="0"/>
              </a:rPr>
              <a:t> membrane of the synapse. </a:t>
            </a:r>
          </a:p>
          <a:p>
            <a:pPr algn="just" rtl="0">
              <a:lnSpc>
                <a:spcPct val="150000"/>
              </a:lnSpc>
              <a:spcAft>
                <a:spcPts val="1000"/>
              </a:spcAft>
            </a:pPr>
            <a:r>
              <a:rPr lang="en-US" sz="5000" dirty="0" smtClean="0">
                <a:latin typeface="Times New Roman" pitchFamily="18" charset="0"/>
                <a:ea typeface="Times New Roman"/>
                <a:cs typeface="Times New Roman" pitchFamily="18" charset="0"/>
              </a:rPr>
              <a:t>Because acetylcholine mediates activation of motor neurons, the blockage of its release causes lack of muscle contraction resulting in flaccid paralysis of the motor system. </a:t>
            </a:r>
          </a:p>
          <a:p>
            <a:pPr algn="just" rtl="0">
              <a:lnSpc>
                <a:spcPct val="150000"/>
              </a:lnSpc>
              <a:spcAft>
                <a:spcPts val="1000"/>
              </a:spcAft>
            </a:pPr>
            <a:r>
              <a:rPr lang="en-US" sz="5000" dirty="0" smtClean="0">
                <a:latin typeface="Times New Roman" pitchFamily="18" charset="0"/>
                <a:ea typeface="Times New Roman"/>
                <a:cs typeface="Times New Roman" pitchFamily="18" charset="0"/>
              </a:rPr>
              <a:t>The lethal dose for a human is probably about 1–2 µg/kg. </a:t>
            </a:r>
          </a:p>
          <a:p>
            <a:pPr algn="just" rtl="0">
              <a:lnSpc>
                <a:spcPct val="150000"/>
              </a:lnSpc>
              <a:spcAft>
                <a:spcPts val="1000"/>
              </a:spcAft>
            </a:pPr>
            <a:r>
              <a:rPr lang="en-US" sz="5000" dirty="0" smtClean="0">
                <a:latin typeface="Times New Roman" pitchFamily="18" charset="0"/>
                <a:ea typeface="Times New Roman"/>
                <a:cs typeface="Times New Roman" pitchFamily="18" charset="0"/>
              </a:rPr>
              <a:t>The toxins are destroyed by heating for 20 minutes at 100°C. </a:t>
            </a:r>
          </a:p>
          <a:p>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42900" lvl="0" indent="-342900" algn="l" rtl="0">
              <a:spcBef>
                <a:spcPct val="20000"/>
              </a:spcBef>
            </a:pPr>
            <a:r>
              <a:rPr lang="en-US" sz="3200" b="1" u="sng" dirty="0">
                <a:solidFill>
                  <a:srgbClr val="FF0000"/>
                </a:solidFill>
                <a:effectLst>
                  <a:glow rad="63500">
                    <a:schemeClr val="accent3">
                      <a:satMod val="175000"/>
                      <a:alpha val="40000"/>
                    </a:schemeClr>
                  </a:glow>
                </a:effectLst>
                <a:latin typeface="Times New Roman" pitchFamily="18" charset="0"/>
                <a:ea typeface="+mn-ea"/>
                <a:cs typeface="Times New Roman" pitchFamily="18" charset="0"/>
              </a:rPr>
              <a:t>Pathogenesis</a:t>
            </a:r>
            <a:br>
              <a:rPr lang="en-US" sz="3200" b="1" u="sng" dirty="0">
                <a:solidFill>
                  <a:srgbClr val="FF0000"/>
                </a:solidFill>
                <a:effectLst>
                  <a:glow rad="63500">
                    <a:schemeClr val="accent3">
                      <a:satMod val="175000"/>
                      <a:alpha val="40000"/>
                    </a:schemeClr>
                  </a:glow>
                </a:effectLst>
                <a:latin typeface="Times New Roman" pitchFamily="18" charset="0"/>
                <a:ea typeface="+mn-ea"/>
                <a:cs typeface="Times New Roman" pitchFamily="18" charset="0"/>
              </a:rPr>
            </a:br>
            <a:endParaRPr lang="ar-SA" sz="3200" b="1" u="sng" dirty="0">
              <a:solidFill>
                <a:srgbClr val="FF0000"/>
              </a:solidFill>
              <a:effectLst>
                <a:glow rad="63500">
                  <a:schemeClr val="accent3">
                    <a:satMod val="175000"/>
                    <a:alpha val="40000"/>
                  </a:schemeClr>
                </a:glo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266826"/>
            <a:ext cx="8229600" cy="5591174"/>
          </a:xfrm>
        </p:spPr>
        <p:txBody>
          <a:bodyPr>
            <a:normAutofit/>
          </a:bodyPr>
          <a:lstStyle/>
          <a:p>
            <a:pPr algn="just" rtl="0"/>
            <a:r>
              <a:rPr lang="en-US" dirty="0" smtClean="0">
                <a:latin typeface="Times New Roman" pitchFamily="18" charset="0"/>
                <a:cs typeface="Times New Roman" pitchFamily="18" charset="0"/>
              </a:rPr>
              <a:t>Food-borne </a:t>
            </a:r>
            <a:r>
              <a:rPr lang="en-US" dirty="0">
                <a:latin typeface="Times New Roman" pitchFamily="18" charset="0"/>
                <a:cs typeface="Times New Roman" pitchFamily="18" charset="0"/>
              </a:rPr>
              <a:t>botulism is an  intoxication, not an infection. </a:t>
            </a:r>
            <a:endParaRPr lang="en-US" dirty="0" smtClean="0">
              <a:latin typeface="Times New Roman" pitchFamily="18" charset="0"/>
              <a:cs typeface="Times New Roman" pitchFamily="18" charset="0"/>
            </a:endParaRPr>
          </a:p>
          <a:p>
            <a:pPr algn="just" rtl="0"/>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specific disease manifestations depend on the specific nerves to which the circulating toxin binds. </a:t>
            </a:r>
            <a:endParaRPr lang="en-US" dirty="0" smtClean="0">
              <a:latin typeface="Times New Roman" pitchFamily="18" charset="0"/>
              <a:cs typeface="Times New Roman" pitchFamily="18" charset="0"/>
            </a:endParaRPr>
          </a:p>
          <a:p>
            <a:pPr algn="just" rtl="0"/>
            <a:r>
              <a:rPr lang="en-US" dirty="0" smtClean="0">
                <a:latin typeface="Times New Roman" pitchFamily="18" charset="0"/>
                <a:cs typeface="Times New Roman" pitchFamily="18" charset="0"/>
              </a:rPr>
              <a:t>Cardiac </a:t>
            </a:r>
            <a:r>
              <a:rPr lang="en-US" dirty="0">
                <a:latin typeface="Times New Roman" pitchFamily="18" charset="0"/>
                <a:cs typeface="Times New Roman" pitchFamily="18" charset="0"/>
              </a:rPr>
              <a:t>arrhythmias and blood pressure instability are believed to be due to effects of the toxin on the autonomic nervous system. </a:t>
            </a:r>
            <a:endParaRPr lang="ar-SA"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b="1" u="sng" dirty="0" smtClean="0">
                <a:solidFill>
                  <a:srgbClr val="FF0000"/>
                </a:solidFill>
                <a:effectLst>
                  <a:glow rad="139700">
                    <a:schemeClr val="accent3">
                      <a:satMod val="175000"/>
                      <a:alpha val="40000"/>
                    </a:schemeClr>
                  </a:glow>
                </a:effectLst>
                <a:latin typeface="Times New Roman"/>
                <a:ea typeface="Times New Roman"/>
                <a:cs typeface="Arial"/>
              </a:rPr>
              <a:t>Clinical Findings</a:t>
            </a:r>
            <a:r>
              <a:rPr lang="en-US" sz="3200" dirty="0" smtClean="0">
                <a:ea typeface="Calibri"/>
                <a:cs typeface="Arial"/>
              </a:rPr>
              <a:t/>
            </a:r>
            <a:br>
              <a:rPr lang="en-US" sz="3200" dirty="0" smtClean="0">
                <a:ea typeface="Calibri"/>
                <a:cs typeface="Arial"/>
              </a:rPr>
            </a:br>
            <a:endParaRPr lang="ar-SA" dirty="0"/>
          </a:p>
        </p:txBody>
      </p:sp>
      <p:sp>
        <p:nvSpPr>
          <p:cNvPr id="3" name="Content Placeholder 2"/>
          <p:cNvSpPr>
            <a:spLocks noGrp="1"/>
          </p:cNvSpPr>
          <p:nvPr>
            <p:ph idx="1"/>
          </p:nvPr>
        </p:nvSpPr>
        <p:spPr>
          <a:xfrm>
            <a:off x="457200" y="1266825"/>
            <a:ext cx="8229600" cy="5591175"/>
          </a:xfrm>
        </p:spPr>
        <p:txBody>
          <a:bodyPr>
            <a:normAutofit/>
          </a:bodyPr>
          <a:lstStyle/>
          <a:p>
            <a:pPr algn="just" rtl="0">
              <a:lnSpc>
                <a:spcPct val="115000"/>
              </a:lnSpc>
              <a:spcAft>
                <a:spcPts val="1000"/>
              </a:spcAft>
            </a:pPr>
            <a:r>
              <a:rPr lang="en-US" sz="2000" dirty="0" smtClean="0">
                <a:latin typeface="Times New Roman" pitchFamily="18" charset="0"/>
                <a:ea typeface="Times New Roman"/>
                <a:cs typeface="Times New Roman" pitchFamily="18" charset="0"/>
              </a:rPr>
              <a:t>Symptoms begin 18–24 hours after ingestion of the toxic food</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Visual disturbances (</a:t>
            </a:r>
            <a:r>
              <a:rPr lang="en-US" sz="2000" dirty="0" err="1" smtClean="0">
                <a:latin typeface="Times New Roman" pitchFamily="18" charset="0"/>
                <a:ea typeface="Times New Roman"/>
                <a:cs typeface="Times New Roman" pitchFamily="18" charset="0"/>
              </a:rPr>
              <a:t>incoordination</a:t>
            </a:r>
            <a:r>
              <a:rPr lang="en-US" sz="2000" dirty="0" smtClean="0">
                <a:latin typeface="Times New Roman" pitchFamily="18" charset="0"/>
                <a:ea typeface="Times New Roman"/>
                <a:cs typeface="Times New Roman" pitchFamily="18" charset="0"/>
              </a:rPr>
              <a:t> of eye muscles, double vision)</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Inability to swallow, and speech difficulty.</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Signs of bulbar paralysis are progressive.</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Death occurs from respiratory paralysis or cardiac arrest. </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Gastrointestinal symptoms are not regularly prominent.</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There is no fever. </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The patient remains fully conscious until shortly before death.</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The mortality rate is high.</a:t>
            </a:r>
          </a:p>
          <a:p>
            <a:pPr algn="just" rtl="0">
              <a:lnSpc>
                <a:spcPct val="115000"/>
              </a:lnSpc>
              <a:spcAft>
                <a:spcPts val="1000"/>
              </a:spcAft>
            </a:pPr>
            <a:r>
              <a:rPr lang="en-US" sz="2000" dirty="0" smtClean="0">
                <a:latin typeface="Times New Roman" pitchFamily="18" charset="0"/>
                <a:ea typeface="Times New Roman"/>
                <a:cs typeface="Times New Roman" pitchFamily="18" charset="0"/>
              </a:rPr>
              <a:t> Patients who recover do not develop antitoxin in the blood.</a:t>
            </a:r>
            <a:endParaRPr lang="en-US" sz="2000" dirty="0">
              <a:latin typeface="Times New Roman" pitchFamily="18" charset="0"/>
              <a:ea typeface="Calibri"/>
              <a:cs typeface="Times New Roman" pitchFamily="18" charset="0"/>
            </a:endParaRPr>
          </a:p>
          <a:p>
            <a:endParaRPr lang="ar-SA"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1"/>
            <a:ext cx="8648700" cy="6696000"/>
          </a:xfrm>
        </p:spPr>
        <p:txBody>
          <a:bodyPr>
            <a:normAutofit fontScale="77500" lnSpcReduction="20000"/>
          </a:bodyPr>
          <a:lstStyle/>
          <a:p>
            <a:pPr algn="just" rtl="0">
              <a:lnSpc>
                <a:spcPct val="120000"/>
              </a:lnSpc>
              <a:spcAft>
                <a:spcPts val="1000"/>
              </a:spcAft>
              <a:buSzPts val="1200"/>
              <a:buFont typeface="Wingdings" pitchFamily="2" charset="2"/>
              <a:buChar char="q"/>
            </a:pPr>
            <a:r>
              <a:rPr lang="en-US" sz="4600" b="1" u="sng" dirty="0" smtClean="0">
                <a:solidFill>
                  <a:srgbClr val="FF0000"/>
                </a:solidFill>
                <a:effectLst>
                  <a:glow rad="139700">
                    <a:schemeClr val="accent3">
                      <a:satMod val="175000"/>
                      <a:alpha val="40000"/>
                    </a:schemeClr>
                  </a:glow>
                </a:effectLst>
                <a:latin typeface="Times New Roman"/>
                <a:ea typeface="Times New Roman"/>
                <a:cs typeface="Arial"/>
              </a:rPr>
              <a:t>Infant Botulism</a:t>
            </a:r>
          </a:p>
          <a:p>
            <a:pPr algn="just" rtl="0">
              <a:lnSpc>
                <a:spcPct val="120000"/>
              </a:lnSpc>
              <a:spcAft>
                <a:spcPts val="1000"/>
              </a:spcAft>
              <a:buSzPts val="1200"/>
              <a:buFont typeface="Wingdings" pitchFamily="2" charset="2"/>
              <a:buChar char="v"/>
            </a:pPr>
            <a:r>
              <a:rPr lang="en-US" sz="2600" b="1" dirty="0" smtClean="0">
                <a:latin typeface="Times New Roman"/>
                <a:ea typeface="Times New Roman"/>
                <a:cs typeface="Arial"/>
              </a:rPr>
              <a:t> </a:t>
            </a:r>
            <a:r>
              <a:rPr lang="en-US" sz="2600" dirty="0" smtClean="0">
                <a:latin typeface="Times New Roman" pitchFamily="18" charset="0"/>
                <a:ea typeface="Times New Roman"/>
                <a:cs typeface="Times New Roman" pitchFamily="18" charset="0"/>
              </a:rPr>
              <a:t>The organism is apparently introduced on weaning or with dietary supplements, especially honey, which is virtually impossible to sterilize.</a:t>
            </a:r>
          </a:p>
          <a:p>
            <a:pPr algn="just" rtl="0">
              <a:lnSpc>
                <a:spcPct val="120000"/>
              </a:lnSpc>
              <a:spcAft>
                <a:spcPts val="1000"/>
              </a:spcAft>
              <a:buSzPts val="1200"/>
              <a:buFont typeface="Wingdings" pitchFamily="2" charset="2"/>
              <a:buChar char="v"/>
            </a:pPr>
            <a:r>
              <a:rPr lang="en-US" sz="2600" dirty="0" smtClean="0">
                <a:latin typeface="Times New Roman" pitchFamily="18" charset="0"/>
                <a:ea typeface="Times New Roman"/>
                <a:cs typeface="Times New Roman" pitchFamily="18" charset="0"/>
              </a:rPr>
              <a:t> The infants in the first months of life develop poor feeding, weakness, and signs of paralysis (floppy baby). </a:t>
            </a:r>
          </a:p>
          <a:p>
            <a:pPr algn="just" rtl="0">
              <a:lnSpc>
                <a:spcPct val="120000"/>
              </a:lnSpc>
              <a:spcAft>
                <a:spcPts val="1000"/>
              </a:spcAft>
              <a:buSzPts val="1200"/>
              <a:buFont typeface="Wingdings" pitchFamily="2" charset="2"/>
              <a:buChar char="v"/>
            </a:pPr>
            <a:r>
              <a:rPr lang="en-US" sz="2600" dirty="0" smtClean="0">
                <a:latin typeface="Times New Roman" pitchFamily="18" charset="0"/>
                <a:ea typeface="Times New Roman"/>
                <a:cs typeface="Times New Roman" pitchFamily="18" charset="0"/>
              </a:rPr>
              <a:t>Infant botulism may be one of the causes of sudden infant death syndrome. </a:t>
            </a:r>
          </a:p>
          <a:p>
            <a:pPr algn="just" rtl="0">
              <a:lnSpc>
                <a:spcPct val="120000"/>
              </a:lnSpc>
              <a:spcAft>
                <a:spcPts val="1000"/>
              </a:spcAft>
              <a:buSzPts val="1200"/>
              <a:buFont typeface="Wingdings" pitchFamily="2" charset="2"/>
              <a:buChar char="v"/>
            </a:pPr>
            <a:r>
              <a:rPr lang="en-US" sz="2600" i="1" dirty="0" smtClean="0">
                <a:latin typeface="Times New Roman" pitchFamily="18" charset="0"/>
                <a:ea typeface="Times New Roman"/>
                <a:cs typeface="Times New Roman" pitchFamily="18" charset="0"/>
              </a:rPr>
              <a:t>C </a:t>
            </a:r>
            <a:r>
              <a:rPr lang="en-US" sz="2600" i="1" dirty="0" err="1" smtClean="0">
                <a:latin typeface="Times New Roman" pitchFamily="18" charset="0"/>
                <a:ea typeface="Times New Roman"/>
                <a:cs typeface="Times New Roman" pitchFamily="18" charset="0"/>
              </a:rPr>
              <a:t>botulinum</a:t>
            </a:r>
            <a:r>
              <a:rPr lang="en-US" sz="2600" dirty="0" smtClean="0">
                <a:latin typeface="Times New Roman" pitchFamily="18" charset="0"/>
                <a:ea typeface="Times New Roman"/>
                <a:cs typeface="Times New Roman" pitchFamily="18" charset="0"/>
              </a:rPr>
              <a:t> and </a:t>
            </a:r>
            <a:r>
              <a:rPr lang="en-US" sz="2600" dirty="0" err="1" smtClean="0">
                <a:latin typeface="Times New Roman" pitchFamily="18" charset="0"/>
                <a:ea typeface="Times New Roman"/>
                <a:cs typeface="Times New Roman" pitchFamily="18" charset="0"/>
              </a:rPr>
              <a:t>botulinum</a:t>
            </a:r>
            <a:r>
              <a:rPr lang="en-US" sz="2600" dirty="0" smtClean="0">
                <a:latin typeface="Times New Roman" pitchFamily="18" charset="0"/>
                <a:ea typeface="Times New Roman"/>
                <a:cs typeface="Times New Roman" pitchFamily="18" charset="0"/>
              </a:rPr>
              <a:t> toxin are found in feces but not in serum.</a:t>
            </a:r>
            <a:r>
              <a:rPr lang="en-US" sz="2600" b="1" dirty="0" smtClean="0">
                <a:solidFill>
                  <a:srgbClr val="FF0000"/>
                </a:solidFill>
                <a:latin typeface="Times New Roman" pitchFamily="18" charset="0"/>
                <a:ea typeface="Times New Roman"/>
                <a:cs typeface="Times New Roman" pitchFamily="18" charset="0"/>
              </a:rPr>
              <a:t> </a:t>
            </a:r>
          </a:p>
          <a:p>
            <a:pPr lvl="0" algn="just" rtl="0">
              <a:lnSpc>
                <a:spcPct val="120000"/>
              </a:lnSpc>
              <a:spcAft>
                <a:spcPts val="1000"/>
              </a:spcAft>
              <a:buSzPts val="1200"/>
              <a:buFont typeface="Wingdings" pitchFamily="2" charset="2"/>
              <a:buChar char="q"/>
            </a:pPr>
            <a:r>
              <a:rPr lang="en-US" sz="4000" b="1" u="sng"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rPr>
              <a:t>Wound Botulism</a:t>
            </a:r>
          </a:p>
          <a:p>
            <a:pPr lvl="0" algn="just" rtl="0">
              <a:lnSpc>
                <a:spcPct val="120000"/>
              </a:lnSpc>
              <a:spcAft>
                <a:spcPts val="1000"/>
              </a:spcAft>
              <a:buSzPts val="1200"/>
              <a:buFont typeface="Wingdings" pitchFamily="2" charset="2"/>
              <a:buChar char="v"/>
            </a:pPr>
            <a:r>
              <a:rPr lang="en-US" sz="2600" dirty="0" smtClean="0">
                <a:latin typeface="Times New Roman" pitchFamily="18" charset="0"/>
                <a:ea typeface="Times New Roman"/>
                <a:cs typeface="Times New Roman" pitchFamily="18" charset="0"/>
              </a:rPr>
              <a:t>Very rarely, wounds infected with other organisms may allow </a:t>
            </a:r>
            <a:r>
              <a:rPr lang="en-US" sz="2600" i="1" dirty="0" smtClean="0">
                <a:latin typeface="Times New Roman" pitchFamily="18" charset="0"/>
                <a:ea typeface="Times New Roman"/>
                <a:cs typeface="Times New Roman" pitchFamily="18" charset="0"/>
              </a:rPr>
              <a:t>C. </a:t>
            </a:r>
            <a:r>
              <a:rPr lang="en-US" sz="2600" i="1" dirty="0" err="1" smtClean="0">
                <a:latin typeface="Times New Roman" pitchFamily="18" charset="0"/>
                <a:ea typeface="Times New Roman"/>
                <a:cs typeface="Times New Roman" pitchFamily="18" charset="0"/>
              </a:rPr>
              <a:t>botulinum</a:t>
            </a:r>
            <a:r>
              <a:rPr lang="en-US" sz="2600" dirty="0" smtClean="0">
                <a:latin typeface="Times New Roman" pitchFamily="18" charset="0"/>
                <a:ea typeface="Times New Roman"/>
                <a:cs typeface="Times New Roman" pitchFamily="18" charset="0"/>
              </a:rPr>
              <a:t> to grow. </a:t>
            </a:r>
          </a:p>
          <a:p>
            <a:pPr lvl="0" algn="just" rtl="0">
              <a:lnSpc>
                <a:spcPct val="120000"/>
              </a:lnSpc>
              <a:spcAft>
                <a:spcPts val="1000"/>
              </a:spcAft>
              <a:buSzPts val="1200"/>
              <a:buFont typeface="Wingdings" pitchFamily="2" charset="2"/>
              <a:buChar char="v"/>
            </a:pPr>
            <a:r>
              <a:rPr lang="en-US" sz="2600" dirty="0" smtClean="0">
                <a:latin typeface="Times New Roman" pitchFamily="18" charset="0"/>
                <a:ea typeface="Times New Roman"/>
                <a:cs typeface="Times New Roman" pitchFamily="18" charset="0"/>
              </a:rPr>
              <a:t>Wound botulism in </a:t>
            </a:r>
            <a:r>
              <a:rPr lang="en-US" sz="2600" dirty="0" err="1" smtClean="0">
                <a:latin typeface="Times New Roman" pitchFamily="18" charset="0"/>
                <a:ea typeface="Times New Roman"/>
                <a:cs typeface="Times New Roman" pitchFamily="18" charset="0"/>
              </a:rPr>
              <a:t>parenteral</a:t>
            </a:r>
            <a:r>
              <a:rPr lang="en-US" sz="2600" dirty="0" smtClean="0">
                <a:latin typeface="Times New Roman" pitchFamily="18" charset="0"/>
                <a:ea typeface="Times New Roman"/>
                <a:cs typeface="Times New Roman" pitchFamily="18" charset="0"/>
              </a:rPr>
              <a:t> users of cocaine and maxillary sinus botulism in intranasal users of cocaine has been reported. </a:t>
            </a:r>
          </a:p>
          <a:p>
            <a:pPr lvl="0" algn="just" rtl="0">
              <a:lnSpc>
                <a:spcPct val="120000"/>
              </a:lnSpc>
              <a:spcAft>
                <a:spcPts val="1000"/>
              </a:spcAft>
              <a:buSzPts val="1200"/>
              <a:buFont typeface="Wingdings" pitchFamily="2" charset="2"/>
              <a:buChar char="v"/>
            </a:pPr>
            <a:r>
              <a:rPr lang="en-US" sz="2600" dirty="0" smtClean="0">
                <a:latin typeface="Times New Roman" pitchFamily="18" charset="0"/>
                <a:ea typeface="Times New Roman"/>
                <a:cs typeface="Times New Roman" pitchFamily="18" charset="0"/>
              </a:rPr>
              <a:t>Disease similar to that from food poisoning may develop, or it may begin with weakness localized to the injured extremity. </a:t>
            </a:r>
            <a:endParaRPr lang="ar-SA" sz="2600" dirty="0" smtClean="0">
              <a:latin typeface="Times New Roman" pitchFamily="18" charset="0"/>
              <a:cs typeface="Times New Roman" pitchFamily="18" charset="0"/>
            </a:endParaRPr>
          </a:p>
          <a:p>
            <a:pPr algn="just" rtl="0">
              <a:lnSpc>
                <a:spcPct val="120000"/>
              </a:lnSpc>
              <a:spcAft>
                <a:spcPts val="1000"/>
              </a:spcAft>
              <a:buSzPts val="1200"/>
              <a:buNone/>
            </a:pPr>
            <a:endParaRPr lang="en-US" sz="4000" b="1" u="sng"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endParaRPr>
          </a:p>
          <a:p>
            <a:pPr algn="just" rtl="0">
              <a:lnSpc>
                <a:spcPct val="115000"/>
              </a:lnSpc>
              <a:spcAft>
                <a:spcPts val="1000"/>
              </a:spcAft>
              <a:buSzPts val="1200"/>
              <a:buNone/>
            </a:pPr>
            <a:endParaRPr lang="en-US" sz="4000" b="1" u="sng" dirty="0" smtClean="0">
              <a:solidFill>
                <a:srgbClr val="FF0000"/>
              </a:solidFill>
              <a:effectLst>
                <a:glow rad="228600">
                  <a:schemeClr val="accent3">
                    <a:satMod val="175000"/>
                    <a:alpha val="40000"/>
                  </a:schemeClr>
                </a:glow>
              </a:effectLst>
              <a:latin typeface="Times New Roman" pitchFamily="18" charset="0"/>
              <a:ea typeface="Times New Roman"/>
              <a:cs typeface="Times New Roman" pitchFamily="18" charset="0"/>
            </a:endParaRPr>
          </a:p>
          <a:p>
            <a:pPr algn="just" rtl="0">
              <a:lnSpc>
                <a:spcPct val="115000"/>
              </a:lnSpc>
              <a:spcAft>
                <a:spcPts val="1000"/>
              </a:spcAft>
              <a:buSzPts val="1200"/>
              <a:buNone/>
            </a:pPr>
            <a:endParaRPr lang="en-US" sz="4000" u="sng" dirty="0" smtClean="0">
              <a:solidFill>
                <a:srgbClr val="FF0000"/>
              </a:solidFill>
              <a:effectLst>
                <a:glow rad="228600">
                  <a:schemeClr val="accent3">
                    <a:satMod val="175000"/>
                    <a:alpha val="40000"/>
                  </a:schemeClr>
                </a:glow>
              </a:effectLst>
              <a:latin typeface="Times New Roman" pitchFamily="18" charset="0"/>
              <a:ea typeface="Calibri"/>
              <a:cs typeface="Times New Roman" pitchFamily="18" charset="0"/>
            </a:endParaRPr>
          </a:p>
          <a:p>
            <a:pPr lvl="0" algn="just" rtl="0">
              <a:lnSpc>
                <a:spcPct val="115000"/>
              </a:lnSpc>
              <a:spcAft>
                <a:spcPts val="1000"/>
              </a:spcAft>
              <a:buSzPts val="1200"/>
              <a:buFont typeface="Wingdings" pitchFamily="2" charset="2"/>
              <a:buChar char="§"/>
            </a:pPr>
            <a:endParaRPr lang="en-US" sz="2600" dirty="0" smtClean="0">
              <a:latin typeface="Times New Roman" pitchFamily="18" charset="0"/>
              <a:ea typeface="Calibri"/>
              <a:cs typeface="Times New Roman" pitchFamily="18" charset="0"/>
            </a:endParaRPr>
          </a:p>
          <a:p>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b="1" u="sng" dirty="0" smtClean="0">
                <a:solidFill>
                  <a:srgbClr val="FF0000"/>
                </a:solidFill>
                <a:effectLst>
                  <a:glow rad="101600">
                    <a:schemeClr val="accent3">
                      <a:satMod val="175000"/>
                      <a:alpha val="40000"/>
                    </a:schemeClr>
                  </a:glow>
                </a:effectLst>
                <a:latin typeface="Times New Roman"/>
                <a:ea typeface="Times New Roman"/>
                <a:cs typeface="Arial"/>
              </a:rPr>
              <a:t>Diagnostic Laboratory Tests</a:t>
            </a:r>
            <a:r>
              <a:rPr lang="en-US" sz="3600" dirty="0" smtClean="0">
                <a:ea typeface="Calibri"/>
                <a:cs typeface="Arial"/>
              </a:rPr>
              <a:t/>
            </a:r>
            <a:br>
              <a:rPr lang="en-US" sz="3600" dirty="0" smtClean="0">
                <a:ea typeface="Calibri"/>
                <a:cs typeface="Arial"/>
              </a:rPr>
            </a:br>
            <a:endParaRPr lang="ar-SA" dirty="0"/>
          </a:p>
        </p:txBody>
      </p:sp>
      <p:sp>
        <p:nvSpPr>
          <p:cNvPr id="3" name="Content Placeholder 2"/>
          <p:cNvSpPr>
            <a:spLocks noGrp="1"/>
          </p:cNvSpPr>
          <p:nvPr>
            <p:ph idx="1"/>
          </p:nvPr>
        </p:nvSpPr>
        <p:spPr>
          <a:xfrm>
            <a:off x="457200" y="1266826"/>
            <a:ext cx="8229600" cy="5591174"/>
          </a:xfrm>
        </p:spPr>
        <p:txBody>
          <a:bodyPr>
            <a:normAutofit fontScale="55000" lnSpcReduction="20000"/>
          </a:bodyPr>
          <a:lstStyle/>
          <a:p>
            <a:pPr lvl="0" algn="just" rtl="0">
              <a:lnSpc>
                <a:spcPct val="150000"/>
              </a:lnSpc>
              <a:spcAft>
                <a:spcPts val="1000"/>
              </a:spcAft>
            </a:pPr>
            <a:r>
              <a:rPr lang="en-US" dirty="0" smtClean="0">
                <a:latin typeface="Times New Roman" pitchFamily="18" charset="0"/>
                <a:cs typeface="Times New Roman" pitchFamily="18" charset="0"/>
              </a:rPr>
              <a:t>Clostridia are large gram-positive  rods </a:t>
            </a:r>
          </a:p>
          <a:p>
            <a:pPr lvl="0" algn="just" rtl="0">
              <a:lnSpc>
                <a:spcPct val="150000"/>
              </a:lnSpc>
              <a:spcAft>
                <a:spcPts val="1000"/>
              </a:spcAft>
            </a:pPr>
            <a:r>
              <a:rPr lang="en-US" dirty="0" smtClean="0">
                <a:latin typeface="Times New Roman" pitchFamily="18" charset="0"/>
                <a:ea typeface="Times New Roman"/>
                <a:cs typeface="Times New Roman" pitchFamily="18" charset="0"/>
              </a:rPr>
              <a:t>Culture:   Clostridia are growing well  </a:t>
            </a:r>
            <a:r>
              <a:rPr lang="en-US" u="sng" dirty="0" smtClean="0">
                <a:latin typeface="Times New Roman" pitchFamily="18" charset="0"/>
                <a:ea typeface="Times New Roman"/>
                <a:cs typeface="Times New Roman" pitchFamily="18" charset="0"/>
              </a:rPr>
              <a:t>under anaerobic conditions</a:t>
            </a:r>
            <a:r>
              <a:rPr lang="en-US" dirty="0" smtClean="0">
                <a:latin typeface="Times New Roman" pitchFamily="18" charset="0"/>
                <a:ea typeface="Times New Roman"/>
                <a:cs typeface="Times New Roman" pitchFamily="18" charset="0"/>
              </a:rPr>
              <a:t> </a:t>
            </a:r>
            <a:r>
              <a:rPr lang="en-US" u="sng" dirty="0" smtClean="0">
                <a:latin typeface="Times New Roman" pitchFamily="18" charset="0"/>
                <a:ea typeface="Times New Roman"/>
                <a:cs typeface="Times New Roman" pitchFamily="18" charset="0"/>
              </a:rPr>
              <a:t>on the blood-enriched media</a:t>
            </a:r>
            <a:r>
              <a:rPr lang="en-US" dirty="0" smtClean="0">
                <a:latin typeface="Times New Roman" pitchFamily="18" charset="0"/>
                <a:ea typeface="Times New Roman"/>
                <a:cs typeface="Times New Roman" pitchFamily="18" charset="0"/>
              </a:rPr>
              <a:t>.</a:t>
            </a:r>
            <a:endParaRPr lang="en-US" dirty="0" smtClean="0">
              <a:latin typeface="Times New Roman" pitchFamily="18" charset="0"/>
              <a:cs typeface="Times New Roman" pitchFamily="18" charset="0"/>
            </a:endParaRPr>
          </a:p>
          <a:p>
            <a:pPr algn="just" rtl="0">
              <a:lnSpc>
                <a:spcPct val="150000"/>
              </a:lnSpc>
              <a:spcAft>
                <a:spcPts val="1000"/>
              </a:spcAft>
            </a:pPr>
            <a:r>
              <a:rPr lang="en-US" dirty="0" smtClean="0">
                <a:latin typeface="Times New Roman" pitchFamily="18" charset="0"/>
                <a:ea typeface="Times New Roman"/>
                <a:cs typeface="Times New Roman" pitchFamily="18" charset="0"/>
              </a:rPr>
              <a:t>Toxin can often be demonstrated in serum from the patient, and toxin may be found in leftover food.</a:t>
            </a:r>
          </a:p>
          <a:p>
            <a:pPr algn="just" rtl="0">
              <a:lnSpc>
                <a:spcPct val="150000"/>
              </a:lnSpc>
              <a:spcAft>
                <a:spcPts val="1000"/>
              </a:spcAft>
            </a:pPr>
            <a:r>
              <a:rPr lang="en-US" dirty="0" smtClean="0">
                <a:latin typeface="Times New Roman" pitchFamily="18" charset="0"/>
                <a:ea typeface="Times New Roman"/>
                <a:cs typeface="Times New Roman" pitchFamily="18" charset="0"/>
              </a:rPr>
              <a:t> Mice injected </a:t>
            </a:r>
            <a:r>
              <a:rPr lang="en-US" dirty="0" err="1" smtClean="0">
                <a:latin typeface="Times New Roman" pitchFamily="18" charset="0"/>
                <a:ea typeface="Times New Roman"/>
                <a:cs typeface="Times New Roman" pitchFamily="18" charset="0"/>
              </a:rPr>
              <a:t>intraperitoneally</a:t>
            </a:r>
            <a:r>
              <a:rPr lang="en-US" dirty="0" smtClean="0">
                <a:latin typeface="Times New Roman" pitchFamily="18" charset="0"/>
                <a:ea typeface="Times New Roman"/>
                <a:cs typeface="Times New Roman" pitchFamily="18" charset="0"/>
              </a:rPr>
              <a:t> die rapidly. </a:t>
            </a:r>
          </a:p>
          <a:p>
            <a:pPr algn="just" rtl="0">
              <a:lnSpc>
                <a:spcPct val="150000"/>
              </a:lnSpc>
              <a:spcAft>
                <a:spcPts val="1000"/>
              </a:spcAft>
            </a:pPr>
            <a:r>
              <a:rPr lang="en-US" dirty="0" smtClean="0">
                <a:latin typeface="Times New Roman" pitchFamily="18" charset="0"/>
                <a:ea typeface="Times New Roman"/>
                <a:cs typeface="Times New Roman" pitchFamily="18" charset="0"/>
              </a:rPr>
              <a:t>The antigenic type of toxin is identified by neutralization with specific antitoxin in mice.</a:t>
            </a:r>
          </a:p>
          <a:p>
            <a:pPr algn="just" rtl="0">
              <a:lnSpc>
                <a:spcPct val="150000"/>
              </a:lnSpc>
              <a:spcAft>
                <a:spcPts val="1000"/>
              </a:spcAft>
            </a:pPr>
            <a:r>
              <a:rPr lang="en-US" dirty="0" smtClean="0">
                <a:latin typeface="Times New Roman" pitchFamily="18" charset="0"/>
                <a:ea typeface="Times New Roman"/>
                <a:cs typeface="Times New Roman" pitchFamily="18" charset="0"/>
              </a:rPr>
              <a:t> In infant botulism, </a:t>
            </a:r>
            <a:r>
              <a:rPr lang="en-US" i="1" dirty="0" smtClean="0">
                <a:latin typeface="Times New Roman" pitchFamily="18" charset="0"/>
                <a:ea typeface="Times New Roman"/>
                <a:cs typeface="Times New Roman" pitchFamily="18" charset="0"/>
              </a:rPr>
              <a:t>C </a:t>
            </a:r>
            <a:r>
              <a:rPr lang="en-US" i="1" dirty="0" err="1" smtClean="0">
                <a:latin typeface="Times New Roman" pitchFamily="18" charset="0"/>
                <a:ea typeface="Times New Roman"/>
                <a:cs typeface="Times New Roman" pitchFamily="18" charset="0"/>
              </a:rPr>
              <a:t>botulinum</a:t>
            </a:r>
            <a:r>
              <a:rPr lang="en-US" dirty="0" smtClean="0">
                <a:latin typeface="Times New Roman" pitchFamily="18" charset="0"/>
                <a:ea typeface="Times New Roman"/>
                <a:cs typeface="Times New Roman" pitchFamily="18" charset="0"/>
              </a:rPr>
              <a:t> and toxin can be demonstrated in bowel contents but not in serum. </a:t>
            </a:r>
          </a:p>
          <a:p>
            <a:pPr algn="just" rtl="0">
              <a:lnSpc>
                <a:spcPct val="150000"/>
              </a:lnSpc>
              <a:spcAft>
                <a:spcPts val="1000"/>
              </a:spcAft>
            </a:pPr>
            <a:r>
              <a:rPr lang="en-US" dirty="0" smtClean="0">
                <a:latin typeface="Times New Roman" pitchFamily="18" charset="0"/>
                <a:ea typeface="Times New Roman"/>
                <a:cs typeface="Times New Roman" pitchFamily="18" charset="0"/>
              </a:rPr>
              <a:t>Toxin may be demonstrated by passive </a:t>
            </a:r>
            <a:r>
              <a:rPr lang="en-US" dirty="0" err="1" smtClean="0">
                <a:latin typeface="Times New Roman" pitchFamily="18" charset="0"/>
                <a:ea typeface="Times New Roman"/>
                <a:cs typeface="Times New Roman" pitchFamily="18" charset="0"/>
              </a:rPr>
              <a:t>hemagglutination</a:t>
            </a:r>
            <a:r>
              <a:rPr lang="en-US" dirty="0" smtClean="0">
                <a:latin typeface="Times New Roman" pitchFamily="18" charset="0"/>
                <a:ea typeface="Times New Roman"/>
                <a:cs typeface="Times New Roman" pitchFamily="18" charset="0"/>
              </a:rPr>
              <a:t> or radioimmunoassay.</a:t>
            </a:r>
            <a:endParaRPr lang="en-US" sz="2400" dirty="0">
              <a:latin typeface="Times New Roman" pitchFamily="18" charset="0"/>
              <a:ea typeface="Calibri"/>
              <a:cs typeface="Times New Roman" pitchFamily="18" charset="0"/>
            </a:endParaRPr>
          </a:p>
          <a:p>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lnSpcReduction="10000"/>
          </a:bodyPr>
          <a:lstStyle/>
          <a:p>
            <a:pPr algn="just" rtl="0">
              <a:lnSpc>
                <a:spcPct val="110000"/>
              </a:lnSpc>
            </a:pPr>
            <a:r>
              <a:rPr lang="en-US" sz="3600" b="1" u="sng" dirty="0" smtClean="0">
                <a:solidFill>
                  <a:srgbClr val="FF0000"/>
                </a:solidFill>
                <a:effectLst>
                  <a:glow rad="139700">
                    <a:schemeClr val="accent3">
                      <a:satMod val="175000"/>
                      <a:alpha val="40000"/>
                    </a:schemeClr>
                  </a:glow>
                </a:effectLst>
                <a:latin typeface="Times New Roman" pitchFamily="18" charset="0"/>
                <a:cs typeface="Times New Roman" pitchFamily="18" charset="0"/>
              </a:rPr>
              <a:t>Treatment</a:t>
            </a:r>
          </a:p>
          <a:p>
            <a:pPr algn="just" rtl="0">
              <a:lnSpc>
                <a:spcPct val="110000"/>
              </a:lnSpc>
              <a:buNone/>
            </a:pPr>
            <a:endParaRPr lang="en-US" dirty="0" smtClean="0">
              <a:latin typeface="Times New Roman" pitchFamily="18" charset="0"/>
              <a:cs typeface="Times New Roman" pitchFamily="18" charset="0"/>
            </a:endParaRPr>
          </a:p>
          <a:p>
            <a:pPr algn="just" rtl="0">
              <a:lnSpc>
                <a:spcPct val="110000"/>
              </a:lnSpc>
              <a:buFont typeface="Wingdings" pitchFamily="2" charset="2"/>
              <a:buChar char="§"/>
            </a:pPr>
            <a:r>
              <a:rPr lang="en-US" sz="2400" dirty="0" smtClean="0">
                <a:latin typeface="Times New Roman" pitchFamily="18" charset="0"/>
                <a:cs typeface="Times New Roman" pitchFamily="18" charset="0"/>
              </a:rPr>
              <a:t>Potent antitoxins to three types of </a:t>
            </a:r>
            <a:r>
              <a:rPr lang="en-US" sz="2400" dirty="0" err="1" smtClean="0">
                <a:latin typeface="Times New Roman" pitchFamily="18" charset="0"/>
                <a:cs typeface="Times New Roman" pitchFamily="18" charset="0"/>
              </a:rPr>
              <a:t>botulinum</a:t>
            </a:r>
            <a:r>
              <a:rPr lang="en-US" sz="2400" dirty="0" smtClean="0">
                <a:latin typeface="Times New Roman" pitchFamily="18" charset="0"/>
                <a:cs typeface="Times New Roman" pitchFamily="18" charset="0"/>
              </a:rPr>
              <a:t> toxins have been prepared in horses. Since the type responsible for an individual case is usually not known, trivalent (A, B, E) antitoxin must be promptly administered intravenously with customary precautions.</a:t>
            </a:r>
          </a:p>
          <a:p>
            <a:pPr algn="just" rtl="0">
              <a:lnSpc>
                <a:spcPct val="110000"/>
              </a:lnSpc>
              <a:buFont typeface="Wingdings" pitchFamily="2" charset="2"/>
              <a:buChar char="§"/>
            </a:pPr>
            <a:r>
              <a:rPr lang="en-US" sz="2400" dirty="0" smtClean="0">
                <a:latin typeface="Times New Roman" pitchFamily="18" charset="0"/>
                <a:cs typeface="Times New Roman" pitchFamily="18" charset="0"/>
              </a:rPr>
              <a:t>Adequate ventilation must be maintained by mechanical respirator, if necessary. </a:t>
            </a:r>
          </a:p>
          <a:p>
            <a:pPr algn="just" rtl="0">
              <a:lnSpc>
                <a:spcPct val="110000"/>
              </a:lnSpc>
              <a:buFont typeface="Wingdings" pitchFamily="2" charset="2"/>
              <a:buChar char="§"/>
            </a:pPr>
            <a:r>
              <a:rPr lang="en-US" sz="2400" dirty="0" smtClean="0">
                <a:latin typeface="Times New Roman" pitchFamily="18" charset="0"/>
                <a:cs typeface="Times New Roman" pitchFamily="18" charset="0"/>
              </a:rPr>
              <a:t>These measures have reduced the mortality rate from 65% to below 25%. </a:t>
            </a:r>
          </a:p>
          <a:p>
            <a:pPr algn="just" rtl="0">
              <a:lnSpc>
                <a:spcPct val="110000"/>
              </a:lnSpc>
              <a:buFont typeface="Wingdings" pitchFamily="2" charset="2"/>
              <a:buChar char="§"/>
            </a:pPr>
            <a:r>
              <a:rPr lang="en-US" sz="2400" dirty="0" smtClean="0">
                <a:latin typeface="Times New Roman" pitchFamily="18" charset="0"/>
                <a:ea typeface="Times New Roman"/>
                <a:cs typeface="Times New Roman" pitchFamily="18" charset="0"/>
              </a:rPr>
              <a:t>Antimicrobial agents are given only to patients with wound botulism. </a:t>
            </a:r>
          </a:p>
          <a:p>
            <a:pPr algn="just" rtl="0">
              <a:lnSpc>
                <a:spcPct val="110000"/>
              </a:lnSpc>
              <a:buFont typeface="Wingdings" pitchFamily="2" charset="2"/>
              <a:buChar char="§"/>
            </a:pPr>
            <a:r>
              <a:rPr lang="en-US" sz="2400" dirty="0" smtClean="0">
                <a:latin typeface="Times New Roman" pitchFamily="18" charset="0"/>
                <a:ea typeface="Times New Roman"/>
                <a:cs typeface="Times New Roman" pitchFamily="18" charset="0"/>
              </a:rPr>
              <a:t>Although most infants with botulism recover with supportive care alone, antitoxin therapy is recommended.</a:t>
            </a:r>
            <a:endParaRPr lang="en-US" sz="2400" dirty="0" smtClean="0">
              <a:latin typeface="Times New Roman" pitchFamily="18" charset="0"/>
              <a:ea typeface="Calibri"/>
              <a:cs typeface="Times New Roman" pitchFamily="18" charset="0"/>
            </a:endParaRPr>
          </a:p>
          <a:p>
            <a:pPr algn="just" rtl="0">
              <a:lnSpc>
                <a:spcPct val="110000"/>
              </a:lnSpc>
            </a:pPr>
            <a:endParaRPr lang="ar-SA"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0"/>
            <a:ext cx="8648700" cy="6846888"/>
          </a:xfrm>
        </p:spPr>
        <p:txBody>
          <a:bodyPr>
            <a:normAutofit/>
          </a:bodyPr>
          <a:lstStyle/>
          <a:p>
            <a:pPr algn="just" rtl="0">
              <a:lnSpc>
                <a:spcPct val="150000"/>
              </a:lnSpc>
              <a:spcAft>
                <a:spcPts val="1000"/>
              </a:spcAft>
              <a:buNone/>
            </a:pPr>
            <a:r>
              <a:rPr lang="en-US" sz="3800" b="1" dirty="0" smtClean="0">
                <a:solidFill>
                  <a:srgbClr val="FF0000"/>
                </a:solidFill>
                <a:effectLst>
                  <a:glow rad="101600">
                    <a:schemeClr val="accent4">
                      <a:satMod val="175000"/>
                      <a:alpha val="40000"/>
                    </a:schemeClr>
                  </a:glow>
                </a:effectLst>
                <a:latin typeface="Times New Roman" pitchFamily="18" charset="0"/>
                <a:ea typeface="Times New Roman"/>
                <a:cs typeface="Times New Roman" pitchFamily="18" charset="0"/>
              </a:rPr>
              <a:t>Prevention, &amp; Control</a:t>
            </a:r>
            <a:endParaRPr lang="en-US" sz="3800" dirty="0" smtClean="0">
              <a:solidFill>
                <a:srgbClr val="FF0000"/>
              </a:solidFill>
              <a:effectLst>
                <a:glow rad="101600">
                  <a:schemeClr val="accent4">
                    <a:satMod val="175000"/>
                    <a:alpha val="40000"/>
                  </a:schemeClr>
                </a:glow>
              </a:effectLst>
              <a:latin typeface="Times New Roman" pitchFamily="18" charset="0"/>
              <a:ea typeface="Calibri"/>
              <a:cs typeface="Times New Roman" pitchFamily="18" charset="0"/>
            </a:endParaRPr>
          </a:p>
          <a:p>
            <a:pPr algn="just" rtl="0">
              <a:lnSpc>
                <a:spcPct val="150000"/>
              </a:lnSpc>
              <a:spcAft>
                <a:spcPts val="1000"/>
              </a:spcAft>
            </a:pPr>
            <a:r>
              <a:rPr lang="en-US" sz="2800" dirty="0" smtClean="0">
                <a:latin typeface="Times New Roman" pitchFamily="18" charset="0"/>
                <a:ea typeface="Times New Roman"/>
                <a:cs typeface="Times New Roman" pitchFamily="18" charset="0"/>
              </a:rPr>
              <a:t>The canned or preserved foods must be sufficiently heated to ensure destruction of spores or must be boiled for 20 minutes before consumption.</a:t>
            </a:r>
          </a:p>
          <a:p>
            <a:pPr algn="just" rtl="0">
              <a:lnSpc>
                <a:spcPct val="150000"/>
              </a:lnSpc>
              <a:spcAft>
                <a:spcPts val="1000"/>
              </a:spcAft>
            </a:pPr>
            <a:r>
              <a:rPr lang="en-US" sz="2800" dirty="0" smtClean="0">
                <a:latin typeface="Times New Roman" pitchFamily="18" charset="0"/>
                <a:ea typeface="Times New Roman"/>
                <a:cs typeface="Times New Roman" pitchFamily="18" charset="0"/>
              </a:rPr>
              <a:t> Strict regulation of commercial canning has largely overcome the danger of widespread outbreaks. </a:t>
            </a:r>
          </a:p>
          <a:p>
            <a:pPr>
              <a:buNone/>
            </a:pPr>
            <a:endParaRPr lang="ar-SA"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rtl="0"/>
            <a:r>
              <a:rPr lang="en-US" b="1" i="1" dirty="0">
                <a:ln>
                  <a:solidFill>
                    <a:schemeClr val="tx2">
                      <a:lumMod val="75000"/>
                    </a:schemeClr>
                  </a:solidFill>
                </a:ln>
                <a:solidFill>
                  <a:srgbClr val="FF00FF"/>
                </a:solidFill>
                <a:effectLst>
                  <a:glow rad="139700">
                    <a:schemeClr val="accent3">
                      <a:satMod val="175000"/>
                      <a:alpha val="40000"/>
                    </a:schemeClr>
                  </a:glow>
                </a:effectLst>
                <a:latin typeface="Times New Roman" pitchFamily="18" charset="0"/>
                <a:ea typeface="Times New Roman"/>
                <a:cs typeface="Times New Roman" pitchFamily="18" charset="0"/>
              </a:rPr>
              <a:t>Clostridium </a:t>
            </a:r>
            <a:r>
              <a:rPr lang="en-US" b="1" i="1" dirty="0" err="1">
                <a:ln>
                  <a:solidFill>
                    <a:schemeClr val="tx2">
                      <a:lumMod val="75000"/>
                    </a:schemeClr>
                  </a:solidFill>
                </a:ln>
                <a:solidFill>
                  <a:srgbClr val="FF00FF"/>
                </a:solidFill>
                <a:effectLst>
                  <a:glow rad="139700">
                    <a:schemeClr val="accent3">
                      <a:satMod val="175000"/>
                      <a:alpha val="40000"/>
                    </a:schemeClr>
                  </a:glow>
                </a:effectLst>
                <a:latin typeface="Times New Roman" pitchFamily="18" charset="0"/>
                <a:ea typeface="Times New Roman"/>
                <a:cs typeface="Times New Roman" pitchFamily="18" charset="0"/>
              </a:rPr>
              <a:t>tetani</a:t>
            </a:r>
            <a:r>
              <a:rPr lang="en-US" dirty="0" smtClean="0">
                <a:ln>
                  <a:solidFill>
                    <a:schemeClr val="tx2">
                      <a:lumMod val="75000"/>
                    </a:schemeClr>
                  </a:solidFill>
                </a:ln>
                <a:solidFill>
                  <a:srgbClr val="FF00FF"/>
                </a:solidFill>
                <a:effectLst>
                  <a:glow rad="139700">
                    <a:schemeClr val="accent3">
                      <a:satMod val="175000"/>
                      <a:alpha val="40000"/>
                    </a:schemeClr>
                  </a:glow>
                </a:effectLst>
                <a:latin typeface="Times New Roman" pitchFamily="18" charset="0"/>
                <a:ea typeface="Calibri"/>
                <a:cs typeface="Times New Roman" pitchFamily="18" charset="0"/>
              </a:rPr>
              <a:t/>
            </a:r>
            <a:br>
              <a:rPr lang="en-US" dirty="0" smtClean="0">
                <a:ln>
                  <a:solidFill>
                    <a:schemeClr val="tx2">
                      <a:lumMod val="75000"/>
                    </a:schemeClr>
                  </a:solidFill>
                </a:ln>
                <a:solidFill>
                  <a:srgbClr val="FF00FF"/>
                </a:solidFill>
                <a:effectLst>
                  <a:glow rad="139700">
                    <a:schemeClr val="accent3">
                      <a:satMod val="175000"/>
                      <a:alpha val="40000"/>
                    </a:schemeClr>
                  </a:glow>
                </a:effectLst>
                <a:latin typeface="Times New Roman" pitchFamily="18" charset="0"/>
                <a:ea typeface="Calibri"/>
                <a:cs typeface="Times New Roman" pitchFamily="18" charset="0"/>
              </a:rPr>
            </a:br>
            <a:endParaRPr lang="ar-SA" dirty="0">
              <a:ln>
                <a:solidFill>
                  <a:schemeClr val="tx2">
                    <a:lumMod val="75000"/>
                  </a:schemeClr>
                </a:solidFill>
              </a:ln>
              <a:solidFill>
                <a:srgbClr val="FF00FF"/>
              </a:solidFill>
              <a:effectLst>
                <a:glow rad="139700">
                  <a:schemeClr val="accent3">
                    <a:satMod val="175000"/>
                    <a:alpha val="40000"/>
                  </a:schemeClr>
                </a:glow>
              </a:effectLst>
              <a:latin typeface="Times New Roman" pitchFamily="18" charset="0"/>
              <a:cs typeface="Times New Roman" pitchFamily="18" charset="0"/>
            </a:endParaRPr>
          </a:p>
        </p:txBody>
      </p:sp>
      <p:sp>
        <p:nvSpPr>
          <p:cNvPr id="3" name="Content Placeholder 2"/>
          <p:cNvSpPr>
            <a:spLocks noGrp="1"/>
          </p:cNvSpPr>
          <p:nvPr>
            <p:ph idx="1"/>
          </p:nvPr>
        </p:nvSpPr>
        <p:spPr>
          <a:xfrm>
            <a:off x="457200" y="1266825"/>
            <a:ext cx="8229600" cy="5591175"/>
          </a:xfrm>
        </p:spPr>
        <p:txBody>
          <a:bodyPr>
            <a:normAutofit fontScale="85000" lnSpcReduction="10000"/>
          </a:bodyPr>
          <a:lstStyle/>
          <a:p>
            <a:pPr algn="just" rtl="0">
              <a:lnSpc>
                <a:spcPct val="115000"/>
              </a:lnSpc>
              <a:spcAft>
                <a:spcPts val="1000"/>
              </a:spcAft>
            </a:pPr>
            <a:r>
              <a:rPr lang="en-US" sz="4100" b="1" i="1" dirty="0" smtClean="0">
                <a:latin typeface="Times New Roman" pitchFamily="18" charset="0"/>
                <a:ea typeface="Times New Roman"/>
                <a:cs typeface="Times New Roman" pitchFamily="18" charset="0"/>
              </a:rPr>
              <a:t>C. </a:t>
            </a:r>
            <a:r>
              <a:rPr lang="en-US" sz="4100" b="1" i="1" dirty="0" err="1" smtClean="0">
                <a:latin typeface="Times New Roman" pitchFamily="18" charset="0"/>
                <a:ea typeface="Times New Roman"/>
                <a:cs typeface="Times New Roman" pitchFamily="18" charset="0"/>
              </a:rPr>
              <a:t>tetani</a:t>
            </a:r>
            <a:r>
              <a:rPr lang="en-US" sz="4100" b="1" dirty="0" smtClean="0">
                <a:latin typeface="Times New Roman" pitchFamily="18" charset="0"/>
                <a:ea typeface="Times New Roman"/>
                <a:cs typeface="Times New Roman" pitchFamily="18" charset="0"/>
              </a:rPr>
              <a:t>, which causes tetanus</a:t>
            </a:r>
            <a:endParaRPr lang="en-US" sz="4100" b="1" dirty="0">
              <a:latin typeface="Times New Roman" pitchFamily="18" charset="0"/>
              <a:ea typeface="Calibri"/>
              <a:cs typeface="Times New Roman" pitchFamily="18" charset="0"/>
            </a:endParaRPr>
          </a:p>
          <a:p>
            <a:pPr algn="just" rtl="0">
              <a:lnSpc>
                <a:spcPct val="150000"/>
              </a:lnSpc>
              <a:spcAft>
                <a:spcPts val="1000"/>
              </a:spcAft>
            </a:pPr>
            <a:r>
              <a:rPr lang="en-US" sz="4100" u="sng" dirty="0" smtClean="0">
                <a:solidFill>
                  <a:srgbClr val="FF0000"/>
                </a:solidFill>
                <a:latin typeface="Times New Roman"/>
                <a:ea typeface="Times New Roman"/>
                <a:cs typeface="Arial"/>
              </a:rPr>
              <a:t> </a:t>
            </a:r>
            <a:r>
              <a:rPr lang="en-US" sz="4100" b="1" u="sng" dirty="0" smtClean="0">
                <a:solidFill>
                  <a:srgbClr val="FF0000"/>
                </a:solidFill>
                <a:latin typeface="Times New Roman"/>
                <a:ea typeface="Times New Roman"/>
                <a:cs typeface="Arial"/>
              </a:rPr>
              <a:t>Epidemiology</a:t>
            </a:r>
            <a:endParaRPr lang="en-US" sz="4100" u="sng" dirty="0">
              <a:solidFill>
                <a:srgbClr val="FF0000"/>
              </a:solidFill>
              <a:ea typeface="Calibri"/>
              <a:cs typeface="Arial"/>
            </a:endParaRPr>
          </a:p>
          <a:p>
            <a:pPr lvl="0" algn="just" rtl="0">
              <a:lnSpc>
                <a:spcPct val="150000"/>
              </a:lnSpc>
              <a:buFont typeface="Symbol"/>
              <a:buChar char=""/>
            </a:pPr>
            <a:r>
              <a:rPr lang="en-US" sz="3100" dirty="0" smtClean="0">
                <a:latin typeface="Times New Roman" pitchFamily="18" charset="0"/>
                <a:ea typeface="Times New Roman"/>
                <a:cs typeface="Times New Roman" pitchFamily="18" charset="0"/>
              </a:rPr>
              <a:t>Is worldwide in distribution in the soil and in the feces of horses and other animals. </a:t>
            </a:r>
            <a:endParaRPr lang="en-US" sz="3100" dirty="0">
              <a:latin typeface="Times New Roman" pitchFamily="18" charset="0"/>
              <a:ea typeface="Calibri"/>
              <a:cs typeface="Times New Roman" pitchFamily="18" charset="0"/>
            </a:endParaRPr>
          </a:p>
          <a:p>
            <a:pPr lvl="0" algn="just" rtl="0">
              <a:lnSpc>
                <a:spcPct val="150000"/>
              </a:lnSpc>
              <a:spcAft>
                <a:spcPts val="1000"/>
              </a:spcAft>
              <a:buFont typeface="Symbol"/>
              <a:buChar char=""/>
            </a:pPr>
            <a:r>
              <a:rPr lang="en-US" sz="3100" dirty="0" smtClean="0">
                <a:latin typeface="Times New Roman" pitchFamily="18" charset="0"/>
                <a:ea typeface="Times New Roman"/>
                <a:cs typeface="Times New Roman" pitchFamily="18" charset="0"/>
              </a:rPr>
              <a:t>Several types of </a:t>
            </a:r>
            <a:r>
              <a:rPr lang="en-US" sz="3100" i="1" dirty="0" smtClean="0">
                <a:latin typeface="Times New Roman" pitchFamily="18" charset="0"/>
                <a:ea typeface="Times New Roman"/>
                <a:cs typeface="Times New Roman" pitchFamily="18" charset="0"/>
              </a:rPr>
              <a:t>C </a:t>
            </a:r>
            <a:r>
              <a:rPr lang="en-US" sz="3100" i="1" dirty="0" err="1" smtClean="0">
                <a:latin typeface="Times New Roman" pitchFamily="18" charset="0"/>
                <a:ea typeface="Times New Roman"/>
                <a:cs typeface="Times New Roman" pitchFamily="18" charset="0"/>
              </a:rPr>
              <a:t>tetani</a:t>
            </a:r>
            <a:r>
              <a:rPr lang="en-US" sz="3100" dirty="0" smtClean="0">
                <a:latin typeface="Times New Roman" pitchFamily="18" charset="0"/>
                <a:ea typeface="Times New Roman"/>
                <a:cs typeface="Times New Roman" pitchFamily="18" charset="0"/>
              </a:rPr>
              <a:t> can be distinguished by specific </a:t>
            </a:r>
            <a:r>
              <a:rPr lang="en-US" sz="3100" dirty="0" err="1" smtClean="0">
                <a:latin typeface="Times New Roman" pitchFamily="18" charset="0"/>
                <a:ea typeface="Times New Roman"/>
                <a:cs typeface="Times New Roman" pitchFamily="18" charset="0"/>
              </a:rPr>
              <a:t>flagellar</a:t>
            </a:r>
            <a:r>
              <a:rPr lang="en-US" sz="3100" dirty="0" smtClean="0">
                <a:latin typeface="Times New Roman" pitchFamily="18" charset="0"/>
                <a:ea typeface="Times New Roman"/>
                <a:cs typeface="Times New Roman" pitchFamily="18" charset="0"/>
              </a:rPr>
              <a:t> antigens. All share a common O (somatic) antigen, which may be masked, and all produce the same antigenic type of neurotoxin, </a:t>
            </a:r>
            <a:r>
              <a:rPr lang="en-US" sz="3100" dirty="0" err="1" smtClean="0">
                <a:latin typeface="Times New Roman" pitchFamily="18" charset="0"/>
                <a:ea typeface="Times New Roman"/>
                <a:cs typeface="Times New Roman" pitchFamily="18" charset="0"/>
              </a:rPr>
              <a:t>tetanospasmin</a:t>
            </a:r>
            <a:r>
              <a:rPr lang="en-US" sz="3100" dirty="0" smtClean="0">
                <a:latin typeface="Times New Roman" pitchFamily="18" charset="0"/>
                <a:ea typeface="Times New Roman"/>
                <a:cs typeface="Times New Roman" pitchFamily="18" charset="0"/>
              </a:rPr>
              <a:t>.</a:t>
            </a:r>
            <a:endParaRPr lang="en-US" sz="3100" dirty="0">
              <a:latin typeface="Times New Roman" pitchFamily="18" charset="0"/>
              <a:ea typeface="Calibri"/>
              <a:cs typeface="Times New Roman" pitchFamily="18" charset="0"/>
            </a:endParaRP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chemeClr val="tx2">
                      <a:lumMod val="60000"/>
                      <a:lumOff val="40000"/>
                    </a:schemeClr>
                  </a:solidFill>
                </a:ln>
                <a:solidFill>
                  <a:srgbClr val="FF0000"/>
                </a:solidFill>
                <a:effectLst>
                  <a:glow rad="101600">
                    <a:schemeClr val="accent4">
                      <a:satMod val="175000"/>
                      <a:alpha val="40000"/>
                    </a:schemeClr>
                  </a:glow>
                </a:effectLst>
                <a:latin typeface="Times New Roman" pitchFamily="18" charset="0"/>
                <a:cs typeface="Times New Roman" pitchFamily="18" charset="0"/>
              </a:rPr>
              <a:t>Gram-Positive Rods</a:t>
            </a:r>
            <a:endParaRPr lang="ar-SA" dirty="0">
              <a:ln>
                <a:solidFill>
                  <a:schemeClr val="tx2">
                    <a:lumMod val="60000"/>
                    <a:lumOff val="40000"/>
                  </a:schemeClr>
                </a:solidFill>
              </a:ln>
            </a:endParaRPr>
          </a:p>
        </p:txBody>
      </p:sp>
      <p:sp>
        <p:nvSpPr>
          <p:cNvPr id="3" name="Content Placeholder 2"/>
          <p:cNvSpPr>
            <a:spLocks noGrp="1"/>
          </p:cNvSpPr>
          <p:nvPr>
            <p:ph idx="1"/>
          </p:nvPr>
        </p:nvSpPr>
        <p:spPr/>
        <p:txBody>
          <a:bodyPr>
            <a:normAutofit lnSpcReduction="10000"/>
          </a:bodyPr>
          <a:lstStyle/>
          <a:p>
            <a:pPr algn="just" rtl="0"/>
            <a:r>
              <a:rPr lang="en-US" dirty="0" smtClean="0">
                <a:latin typeface="Times New Roman" pitchFamily="18" charset="0"/>
                <a:cs typeface="Times New Roman" pitchFamily="18" charset="0"/>
              </a:rPr>
              <a:t>There are four medically important genera of gram-positive rods: </a:t>
            </a:r>
          </a:p>
          <a:p>
            <a:pPr algn="just" rtl="0">
              <a:buNone/>
            </a:pPr>
            <a:r>
              <a:rPr lang="en-US" i="1" dirty="0" smtClean="0">
                <a:latin typeface="Times New Roman" pitchFamily="18" charset="0"/>
                <a:cs typeface="Times New Roman" pitchFamily="18" charset="0"/>
              </a:rPr>
              <a:t> Clostridium, Bacillus, </a:t>
            </a:r>
            <a:r>
              <a:rPr lang="en-US" i="1" dirty="0" err="1" smtClean="0">
                <a:latin typeface="Times New Roman" pitchFamily="18" charset="0"/>
                <a:cs typeface="Times New Roman" pitchFamily="18" charset="0"/>
              </a:rPr>
              <a:t>Corynebacterium</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and </a:t>
            </a:r>
            <a:r>
              <a:rPr lang="en-US" i="1" dirty="0" err="1" smtClean="0">
                <a:latin typeface="Times New Roman" pitchFamily="18" charset="0"/>
                <a:cs typeface="Times New Roman" pitchFamily="18" charset="0"/>
              </a:rPr>
              <a:t>Listeria</a:t>
            </a:r>
            <a:r>
              <a:rPr lang="en-US" i="1" dirty="0" smtClean="0">
                <a:latin typeface="Times New Roman" pitchFamily="18" charset="0"/>
                <a:cs typeface="Times New Roman" pitchFamily="18" charset="0"/>
              </a:rPr>
              <a:t>. </a:t>
            </a:r>
          </a:p>
          <a:p>
            <a:pPr algn="just" rtl="0">
              <a:buNone/>
            </a:pPr>
            <a:r>
              <a:rPr lang="en-US" i="1" dirty="0" smtClean="0">
                <a:latin typeface="Times New Roman" pitchFamily="18" charset="0"/>
                <a:cs typeface="Times New Roman" pitchFamily="18" charset="0"/>
              </a:rPr>
              <a:t>     Bacillus</a:t>
            </a:r>
            <a:r>
              <a:rPr lang="en-US" dirty="0" smtClean="0">
                <a:latin typeface="Times New Roman" pitchFamily="18" charset="0"/>
                <a:cs typeface="Times New Roman" pitchFamily="18" charset="0"/>
              </a:rPr>
              <a:t> and </a:t>
            </a:r>
            <a:r>
              <a:rPr lang="en-US" i="1" dirty="0" smtClean="0">
                <a:latin typeface="Times New Roman" pitchFamily="18" charset="0"/>
                <a:cs typeface="Times New Roman" pitchFamily="18" charset="0"/>
              </a:rPr>
              <a:t>Clostridium</a:t>
            </a:r>
            <a:r>
              <a:rPr lang="en-US" dirty="0" smtClean="0">
                <a:latin typeface="Times New Roman" pitchFamily="18" charset="0"/>
                <a:cs typeface="Times New Roman" pitchFamily="18" charset="0"/>
              </a:rPr>
              <a:t> form spores, whereas </a:t>
            </a:r>
            <a:r>
              <a:rPr lang="en-US" i="1" dirty="0" err="1" smtClean="0">
                <a:latin typeface="Times New Roman" pitchFamily="18" charset="0"/>
                <a:cs typeface="Times New Roman" pitchFamily="18" charset="0"/>
              </a:rPr>
              <a:t>Corynebacterium</a:t>
            </a:r>
            <a:r>
              <a:rPr lang="en-US" dirty="0" smtClean="0">
                <a:latin typeface="Times New Roman" pitchFamily="18" charset="0"/>
                <a:cs typeface="Times New Roman" pitchFamily="18" charset="0"/>
              </a:rPr>
              <a:t> and </a:t>
            </a:r>
            <a:r>
              <a:rPr lang="en-US" i="1" dirty="0" err="1" smtClean="0">
                <a:latin typeface="Times New Roman" pitchFamily="18" charset="0"/>
                <a:cs typeface="Times New Roman" pitchFamily="18" charset="0"/>
              </a:rPr>
              <a:t>Listeria</a:t>
            </a:r>
            <a:r>
              <a:rPr lang="en-US" dirty="0" smtClean="0">
                <a:latin typeface="Times New Roman" pitchFamily="18" charset="0"/>
                <a:cs typeface="Times New Roman" pitchFamily="18" charset="0"/>
              </a:rPr>
              <a:t> do not. Members of the genus</a:t>
            </a:r>
            <a:r>
              <a:rPr lang="en-US" i="1" dirty="0" smtClean="0">
                <a:latin typeface="Times New Roman" pitchFamily="18" charset="0"/>
                <a:cs typeface="Times New Roman" pitchFamily="18" charset="0"/>
              </a:rPr>
              <a:t> Clostridium</a:t>
            </a:r>
            <a:r>
              <a:rPr lang="en-US" dirty="0" smtClean="0">
                <a:latin typeface="Times New Roman" pitchFamily="18" charset="0"/>
                <a:cs typeface="Times New Roman" pitchFamily="18" charset="0"/>
              </a:rPr>
              <a:t> are anaerobic, whereas those of the genus</a:t>
            </a:r>
            <a:r>
              <a:rPr lang="en-US" i="1" dirty="0" smtClean="0">
                <a:latin typeface="Times New Roman" pitchFamily="18" charset="0"/>
                <a:cs typeface="Times New Roman" pitchFamily="18" charset="0"/>
              </a:rPr>
              <a:t> Bacillus</a:t>
            </a:r>
            <a:r>
              <a:rPr lang="en-US" dirty="0" smtClean="0">
                <a:latin typeface="Times New Roman" pitchFamily="18" charset="0"/>
                <a:cs typeface="Times New Roman" pitchFamily="18" charset="0"/>
              </a:rPr>
              <a:t> are aerobic.</a:t>
            </a:r>
            <a:endParaRPr lang="ar-SA"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6824"/>
            <a:ext cx="8229600" cy="5507275"/>
          </a:xfrm>
        </p:spPr>
        <p:txBody>
          <a:bodyPr>
            <a:normAutofit fontScale="70000" lnSpcReduction="20000"/>
          </a:bodyPr>
          <a:lstStyle/>
          <a:p>
            <a:pPr lvl="0" algn="just" rtl="0">
              <a:lnSpc>
                <a:spcPct val="150000"/>
              </a:lnSpc>
              <a:spcAft>
                <a:spcPts val="1000"/>
              </a:spcAft>
              <a:buNone/>
            </a:pPr>
            <a:r>
              <a:rPr lang="en-US" sz="3400" b="1" dirty="0" smtClean="0">
                <a:solidFill>
                  <a:srgbClr val="FF0000"/>
                </a:solidFill>
                <a:latin typeface="Times New Roman"/>
                <a:ea typeface="Times New Roman"/>
                <a:cs typeface="Arial"/>
              </a:rPr>
              <a:t>The route of infection</a:t>
            </a:r>
            <a:r>
              <a:rPr lang="en-US" sz="3400" dirty="0" smtClean="0">
                <a:solidFill>
                  <a:srgbClr val="FF0000"/>
                </a:solidFill>
                <a:latin typeface="Times New Roman"/>
                <a:ea typeface="Times New Roman"/>
                <a:cs typeface="Arial"/>
              </a:rPr>
              <a:t>: </a:t>
            </a:r>
          </a:p>
          <a:p>
            <a:pPr lvl="0" algn="just" rtl="0">
              <a:lnSpc>
                <a:spcPct val="150000"/>
              </a:lnSpc>
              <a:spcAft>
                <a:spcPts val="1000"/>
              </a:spcAft>
              <a:buFont typeface="Symbol"/>
              <a:buChar char=""/>
            </a:pPr>
            <a:r>
              <a:rPr lang="en-US" dirty="0" smtClean="0">
                <a:latin typeface="Times New Roman" pitchFamily="18" charset="0"/>
                <a:ea typeface="Times New Roman"/>
                <a:cs typeface="Times New Roman" pitchFamily="18" charset="0"/>
              </a:rPr>
              <a:t>Spores are introduced into small wounds (</a:t>
            </a:r>
            <a:r>
              <a:rPr lang="en-US" dirty="0" err="1" smtClean="0">
                <a:latin typeface="Times New Roman" pitchFamily="18" charset="0"/>
                <a:ea typeface="Times New Roman"/>
                <a:cs typeface="Times New Roman" pitchFamily="18" charset="0"/>
              </a:rPr>
              <a:t>eg</a:t>
            </a:r>
            <a:r>
              <a:rPr lang="en-US" dirty="0" smtClean="0">
                <a:latin typeface="Times New Roman" pitchFamily="18" charset="0"/>
                <a:ea typeface="Times New Roman"/>
                <a:cs typeface="Times New Roman" pitchFamily="18" charset="0"/>
              </a:rPr>
              <a:t>, a puncture wound with a splinter) contaminated with soil or foreign bodies. </a:t>
            </a:r>
          </a:p>
          <a:p>
            <a:pPr lvl="0" algn="just" rtl="0">
              <a:lnSpc>
                <a:spcPct val="150000"/>
              </a:lnSpc>
              <a:spcAft>
                <a:spcPts val="1000"/>
              </a:spcAft>
              <a:buFont typeface="Symbol"/>
              <a:buChar char=""/>
            </a:pPr>
            <a:r>
              <a:rPr lang="en-US" dirty="0" smtClean="0">
                <a:latin typeface="Times New Roman" pitchFamily="18" charset="0"/>
                <a:ea typeface="Times New Roman"/>
                <a:cs typeface="Times New Roman" pitchFamily="18" charset="0"/>
              </a:rPr>
              <a:t>In many developing countries, the majority of tetanus cases occur in recently delivered infants when the umbilical cord is severed or bandaged in a </a:t>
            </a:r>
            <a:r>
              <a:rPr lang="en-US" dirty="0" err="1" smtClean="0">
                <a:latin typeface="Times New Roman" pitchFamily="18" charset="0"/>
                <a:ea typeface="Times New Roman"/>
                <a:cs typeface="Times New Roman" pitchFamily="18" charset="0"/>
              </a:rPr>
              <a:t>nonsterile</a:t>
            </a:r>
            <a:r>
              <a:rPr lang="en-US" dirty="0" smtClean="0">
                <a:latin typeface="Times New Roman" pitchFamily="18" charset="0"/>
                <a:ea typeface="Times New Roman"/>
                <a:cs typeface="Times New Roman" pitchFamily="18" charset="0"/>
              </a:rPr>
              <a:t> manner. </a:t>
            </a:r>
          </a:p>
          <a:p>
            <a:pPr lvl="0" algn="just" rtl="0">
              <a:lnSpc>
                <a:spcPct val="150000"/>
              </a:lnSpc>
              <a:spcAft>
                <a:spcPts val="1000"/>
              </a:spcAft>
              <a:buFont typeface="Symbol"/>
              <a:buChar char=""/>
            </a:pPr>
            <a:r>
              <a:rPr lang="en-US" dirty="0" smtClean="0">
                <a:latin typeface="Times New Roman" pitchFamily="18" charset="0"/>
                <a:ea typeface="Times New Roman"/>
                <a:cs typeface="Times New Roman" pitchFamily="18" charset="0"/>
              </a:rPr>
              <a:t>Similarly, tetanus may follow an unskilled abortion, scarification rituals, female circumcision, and even surgery performed with </a:t>
            </a:r>
            <a:r>
              <a:rPr lang="en-US" dirty="0" err="1" smtClean="0">
                <a:latin typeface="Times New Roman" pitchFamily="18" charset="0"/>
                <a:ea typeface="Times New Roman"/>
                <a:cs typeface="Times New Roman" pitchFamily="18" charset="0"/>
              </a:rPr>
              <a:t>nonsterile</a:t>
            </a:r>
            <a:r>
              <a:rPr lang="en-US" dirty="0" smtClean="0">
                <a:latin typeface="Times New Roman" pitchFamily="18" charset="0"/>
                <a:ea typeface="Times New Roman"/>
                <a:cs typeface="Times New Roman" pitchFamily="18" charset="0"/>
              </a:rPr>
              <a:t> instruments or dressings.</a:t>
            </a:r>
            <a:endParaRPr lang="en-US" sz="2400" dirty="0">
              <a:latin typeface="Times New Roman" pitchFamily="18" charset="0"/>
              <a:ea typeface="Calibri"/>
              <a:cs typeface="Times New Roman" pitchFamily="18" charset="0"/>
            </a:endParaRPr>
          </a:p>
          <a:p>
            <a:endParaRPr lang="ar-SA" dirty="0"/>
          </a:p>
        </p:txBody>
      </p:sp>
      <p:sp>
        <p:nvSpPr>
          <p:cNvPr id="4" name="Rectangle 3"/>
          <p:cNvSpPr/>
          <p:nvPr/>
        </p:nvSpPr>
        <p:spPr>
          <a:xfrm>
            <a:off x="0" y="0"/>
            <a:ext cx="3288080" cy="813941"/>
          </a:xfrm>
          <a:prstGeom prst="rect">
            <a:avLst/>
          </a:prstGeom>
        </p:spPr>
        <p:txBody>
          <a:bodyPr wrap="none">
            <a:spAutoFit/>
          </a:bodyPr>
          <a:lstStyle/>
          <a:p>
            <a:pPr marL="342900" lvl="0" indent="-342900" algn="just" rtl="0">
              <a:lnSpc>
                <a:spcPct val="150000"/>
              </a:lnSpc>
              <a:spcBef>
                <a:spcPct val="20000"/>
              </a:spcBef>
              <a:spcAft>
                <a:spcPts val="1000"/>
              </a:spcAft>
              <a:buFont typeface="Arial" pitchFamily="34" charset="0"/>
              <a:buChar char="•"/>
            </a:pPr>
            <a:r>
              <a:rPr lang="en-US" sz="3500" u="sng" dirty="0" smtClean="0">
                <a:solidFill>
                  <a:srgbClr val="FF0000"/>
                </a:solidFill>
                <a:latin typeface="Times New Roman"/>
                <a:ea typeface="Times New Roman"/>
                <a:cs typeface="Arial"/>
              </a:rPr>
              <a:t> </a:t>
            </a:r>
            <a:r>
              <a:rPr lang="en-US" sz="3500" b="1" u="sng" dirty="0" smtClean="0">
                <a:solidFill>
                  <a:srgbClr val="FF0000"/>
                </a:solidFill>
                <a:latin typeface="Times New Roman"/>
                <a:ea typeface="Times New Roman"/>
                <a:cs typeface="Arial"/>
              </a:rPr>
              <a:t>Epidemiology</a:t>
            </a:r>
            <a:endParaRPr lang="en-US" sz="3500" u="sng" dirty="0">
              <a:solidFill>
                <a:srgbClr val="FF0000"/>
              </a:solidFill>
              <a:ea typeface="Calibri"/>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0"/>
            <a:ext cx="8229600" cy="1143000"/>
          </a:xfrm>
        </p:spPr>
        <p:txBody>
          <a:bodyPr>
            <a:normAutofit fontScale="90000"/>
          </a:bodyPr>
          <a:lstStyle/>
          <a:p>
            <a:pPr algn="l" rtl="0"/>
            <a:r>
              <a:rPr lang="en-US" b="1" u="sng" dirty="0">
                <a:solidFill>
                  <a:srgbClr val="FF0066"/>
                </a:solidFill>
                <a:effectLst>
                  <a:glow rad="101600">
                    <a:schemeClr val="accent3">
                      <a:satMod val="175000"/>
                      <a:alpha val="40000"/>
                    </a:schemeClr>
                  </a:glow>
                </a:effectLst>
                <a:latin typeface="Times New Roman"/>
                <a:ea typeface="Times New Roman"/>
                <a:cs typeface="Arial"/>
              </a:rPr>
              <a:t>Toxin</a:t>
            </a:r>
            <a:r>
              <a:rPr lang="en-US" sz="2400" dirty="0" smtClean="0">
                <a:ea typeface="Calibri"/>
                <a:cs typeface="Arial"/>
              </a:rPr>
              <a:t/>
            </a:r>
            <a:br>
              <a:rPr lang="en-US" sz="2400" dirty="0" smtClean="0">
                <a:ea typeface="Calibri"/>
                <a:cs typeface="Arial"/>
              </a:rPr>
            </a:br>
            <a:endParaRPr lang="ar-SA" dirty="0"/>
          </a:p>
        </p:txBody>
      </p:sp>
      <p:sp>
        <p:nvSpPr>
          <p:cNvPr id="3" name="Content Placeholder 2"/>
          <p:cNvSpPr>
            <a:spLocks noGrp="1"/>
          </p:cNvSpPr>
          <p:nvPr>
            <p:ph idx="1"/>
          </p:nvPr>
        </p:nvSpPr>
        <p:spPr>
          <a:xfrm>
            <a:off x="247650" y="546100"/>
            <a:ext cx="8648700" cy="6311900"/>
          </a:xfrm>
        </p:spPr>
        <p:txBody>
          <a:bodyPr>
            <a:noAutofit/>
          </a:bodyPr>
          <a:lstStyle/>
          <a:p>
            <a:pPr algn="just" rtl="0">
              <a:lnSpc>
                <a:spcPct val="150000"/>
              </a:lnSpc>
              <a:spcAft>
                <a:spcPts val="1000"/>
              </a:spcAft>
            </a:pPr>
            <a:r>
              <a:rPr lang="en-US" sz="1800" dirty="0" smtClean="0">
                <a:latin typeface="Times New Roman" pitchFamily="18" charset="0"/>
                <a:ea typeface="Times New Roman"/>
                <a:cs typeface="Times New Roman" pitchFamily="18" charset="0"/>
              </a:rPr>
              <a:t>The vegetative cells of </a:t>
            </a:r>
            <a:r>
              <a:rPr lang="en-US" sz="1800" i="1" dirty="0" smtClean="0">
                <a:latin typeface="Times New Roman" pitchFamily="18" charset="0"/>
                <a:ea typeface="Times New Roman"/>
                <a:cs typeface="Times New Roman" pitchFamily="18" charset="0"/>
              </a:rPr>
              <a:t>C </a:t>
            </a:r>
            <a:r>
              <a:rPr lang="en-US" sz="1800" i="1" dirty="0" err="1" smtClean="0">
                <a:latin typeface="Times New Roman" pitchFamily="18" charset="0"/>
                <a:ea typeface="Times New Roman"/>
                <a:cs typeface="Times New Roman" pitchFamily="18" charset="0"/>
              </a:rPr>
              <a:t>tetani</a:t>
            </a:r>
            <a:r>
              <a:rPr lang="en-US" sz="1800" dirty="0" smtClean="0">
                <a:latin typeface="Times New Roman" pitchFamily="18" charset="0"/>
                <a:ea typeface="Times New Roman"/>
                <a:cs typeface="Times New Roman" pitchFamily="18" charset="0"/>
              </a:rPr>
              <a:t> produce the toxin </a:t>
            </a:r>
            <a:r>
              <a:rPr lang="en-US" sz="1800" dirty="0" err="1" smtClean="0">
                <a:latin typeface="Times New Roman" pitchFamily="18" charset="0"/>
                <a:ea typeface="Times New Roman"/>
                <a:cs typeface="Times New Roman" pitchFamily="18" charset="0"/>
              </a:rPr>
              <a:t>tetanospasmin</a:t>
            </a:r>
            <a:r>
              <a:rPr lang="en-US" sz="1800" dirty="0" smtClean="0">
                <a:latin typeface="Times New Roman" pitchFamily="18" charset="0"/>
                <a:ea typeface="Times New Roman"/>
                <a:cs typeface="Times New Roman" pitchFamily="18" charset="0"/>
              </a:rPr>
              <a:t> that is cleaved by a bacterial protease into two peptides linked by a disulfide bond. </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The toxin initially binds to receptors on the </a:t>
            </a:r>
            <a:r>
              <a:rPr lang="en-US" sz="1800" dirty="0" err="1" smtClean="0">
                <a:latin typeface="Times New Roman" pitchFamily="18" charset="0"/>
                <a:ea typeface="Times New Roman"/>
                <a:cs typeface="Times New Roman" pitchFamily="18" charset="0"/>
              </a:rPr>
              <a:t>presynaptic</a:t>
            </a:r>
            <a:r>
              <a:rPr lang="en-US" sz="1800" dirty="0" smtClean="0">
                <a:latin typeface="Times New Roman" pitchFamily="18" charset="0"/>
                <a:ea typeface="Times New Roman"/>
                <a:cs typeface="Times New Roman" pitchFamily="18" charset="0"/>
              </a:rPr>
              <a:t> membranes of motor neurons. </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It then migrates by the retrograde axonal transport system to the cell bodies of these neurons to the spinal cord and brain stem. </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The toxin diffuses to terminals of inhibitory cells, including both </a:t>
            </a:r>
            <a:r>
              <a:rPr lang="en-US" sz="1800" dirty="0" err="1" smtClean="0">
                <a:latin typeface="Times New Roman" pitchFamily="18" charset="0"/>
                <a:ea typeface="Times New Roman"/>
                <a:cs typeface="Times New Roman" pitchFamily="18" charset="0"/>
              </a:rPr>
              <a:t>glycinergic</a:t>
            </a:r>
            <a:r>
              <a:rPr lang="en-US" sz="1800" dirty="0" smtClean="0">
                <a:latin typeface="Times New Roman" pitchFamily="18" charset="0"/>
                <a:ea typeface="Times New Roman"/>
                <a:cs typeface="Times New Roman" pitchFamily="18" charset="0"/>
              </a:rPr>
              <a:t> </a:t>
            </a:r>
            <a:r>
              <a:rPr lang="en-US" sz="1800" dirty="0" err="1" smtClean="0">
                <a:latin typeface="Times New Roman" pitchFamily="18" charset="0"/>
                <a:ea typeface="Times New Roman"/>
                <a:cs typeface="Times New Roman" pitchFamily="18" charset="0"/>
              </a:rPr>
              <a:t>interneurons</a:t>
            </a:r>
            <a:r>
              <a:rPr lang="en-US" sz="1800" dirty="0" smtClean="0">
                <a:latin typeface="Times New Roman" pitchFamily="18" charset="0"/>
                <a:ea typeface="Times New Roman"/>
                <a:cs typeface="Times New Roman" pitchFamily="18" charset="0"/>
              </a:rPr>
              <a:t> and </a:t>
            </a:r>
            <a:r>
              <a:rPr lang="en-US" sz="1800" dirty="0" err="1" smtClean="0">
                <a:latin typeface="Times New Roman" pitchFamily="18" charset="0"/>
                <a:ea typeface="Times New Roman"/>
                <a:cs typeface="Times New Roman" pitchFamily="18" charset="0"/>
              </a:rPr>
              <a:t>aminobutyric</a:t>
            </a:r>
            <a:r>
              <a:rPr lang="en-US" sz="1800" dirty="0" smtClean="0">
                <a:latin typeface="Times New Roman" pitchFamily="18" charset="0"/>
                <a:ea typeface="Times New Roman"/>
                <a:cs typeface="Times New Roman" pitchFamily="18" charset="0"/>
              </a:rPr>
              <a:t> acid-secreting neurons from the brain stem. </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The toxin degrades </a:t>
            </a:r>
            <a:r>
              <a:rPr lang="en-US" sz="1800" dirty="0" err="1" smtClean="0">
                <a:latin typeface="Times New Roman" pitchFamily="18" charset="0"/>
                <a:ea typeface="Times New Roman"/>
                <a:cs typeface="Times New Roman" pitchFamily="18" charset="0"/>
              </a:rPr>
              <a:t>synaptobrevin</a:t>
            </a:r>
            <a:r>
              <a:rPr lang="en-US" sz="1800" dirty="0" smtClean="0">
                <a:latin typeface="Times New Roman" pitchFamily="18" charset="0"/>
                <a:ea typeface="Times New Roman"/>
                <a:cs typeface="Times New Roman" pitchFamily="18" charset="0"/>
              </a:rPr>
              <a:t>, a protein required for docking of neurotransmitter vesicles on the </a:t>
            </a:r>
            <a:r>
              <a:rPr lang="en-US" sz="1800" dirty="0" err="1" smtClean="0">
                <a:latin typeface="Times New Roman" pitchFamily="18" charset="0"/>
                <a:ea typeface="Times New Roman"/>
                <a:cs typeface="Times New Roman" pitchFamily="18" charset="0"/>
              </a:rPr>
              <a:t>presynaptic</a:t>
            </a:r>
            <a:r>
              <a:rPr lang="en-US" sz="1800" dirty="0" smtClean="0">
                <a:latin typeface="Times New Roman" pitchFamily="18" charset="0"/>
                <a:ea typeface="Times New Roman"/>
                <a:cs typeface="Times New Roman" pitchFamily="18" charset="0"/>
              </a:rPr>
              <a:t> membrane. </a:t>
            </a:r>
          </a:p>
          <a:p>
            <a:pPr algn="just" rtl="0">
              <a:lnSpc>
                <a:spcPct val="150000"/>
              </a:lnSpc>
              <a:spcAft>
                <a:spcPts val="1000"/>
              </a:spcAft>
            </a:pPr>
            <a:r>
              <a:rPr lang="en-US" sz="1800" dirty="0" smtClean="0">
                <a:latin typeface="Times New Roman" pitchFamily="18" charset="0"/>
                <a:ea typeface="Times New Roman"/>
                <a:cs typeface="Times New Roman" pitchFamily="18" charset="0"/>
              </a:rPr>
              <a:t>Release of the inhibitory </a:t>
            </a:r>
            <a:r>
              <a:rPr lang="en-US" sz="1800" dirty="0" err="1" smtClean="0">
                <a:latin typeface="Times New Roman" pitchFamily="18" charset="0"/>
                <a:ea typeface="Times New Roman"/>
                <a:cs typeface="Times New Roman" pitchFamily="18" charset="0"/>
              </a:rPr>
              <a:t>glycine</a:t>
            </a:r>
            <a:r>
              <a:rPr lang="en-US" sz="1800" dirty="0" smtClean="0">
                <a:latin typeface="Times New Roman" pitchFamily="18" charset="0"/>
                <a:ea typeface="Times New Roman"/>
                <a:cs typeface="Times New Roman" pitchFamily="18" charset="0"/>
              </a:rPr>
              <a:t> and γ-</a:t>
            </a:r>
            <a:r>
              <a:rPr lang="en-US" sz="1800" dirty="0" err="1" smtClean="0">
                <a:latin typeface="Times New Roman" pitchFamily="18" charset="0"/>
                <a:ea typeface="Times New Roman"/>
                <a:cs typeface="Times New Roman" pitchFamily="18" charset="0"/>
              </a:rPr>
              <a:t>aminobutyric</a:t>
            </a:r>
            <a:r>
              <a:rPr lang="en-US" sz="1800" dirty="0" smtClean="0">
                <a:latin typeface="Times New Roman" pitchFamily="18" charset="0"/>
                <a:ea typeface="Times New Roman"/>
                <a:cs typeface="Times New Roman" pitchFamily="18" charset="0"/>
              </a:rPr>
              <a:t> acid is blocked, and the motor neurons are not inhibited. </a:t>
            </a:r>
            <a:r>
              <a:rPr lang="en-US" sz="1800" dirty="0" err="1" smtClean="0">
                <a:latin typeface="Times New Roman" pitchFamily="18" charset="0"/>
                <a:ea typeface="Times New Roman"/>
                <a:cs typeface="Times New Roman" pitchFamily="18" charset="0"/>
              </a:rPr>
              <a:t>Hyperreflexia</a:t>
            </a:r>
            <a:r>
              <a:rPr lang="en-US" sz="1800" dirty="0" smtClean="0">
                <a:latin typeface="Times New Roman" pitchFamily="18" charset="0"/>
                <a:ea typeface="Times New Roman"/>
                <a:cs typeface="Times New Roman" pitchFamily="18" charset="0"/>
              </a:rPr>
              <a:t>, muscle spasms, and spastic paralysis result. </a:t>
            </a:r>
            <a:endParaRPr lang="ar-SA" sz="1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u="sng" dirty="0" smtClean="0">
                <a:solidFill>
                  <a:srgbClr val="FF0066"/>
                </a:solidFill>
                <a:effectLst>
                  <a:glow rad="139700">
                    <a:schemeClr val="accent3">
                      <a:satMod val="175000"/>
                      <a:alpha val="40000"/>
                    </a:schemeClr>
                  </a:glow>
                </a:effectLst>
                <a:latin typeface="Times New Roman"/>
                <a:ea typeface="Times New Roman"/>
                <a:cs typeface="Arial"/>
              </a:rPr>
              <a:t>Toxin</a:t>
            </a:r>
            <a:endParaRPr lang="ar-SA" dirty="0">
              <a:effectLst>
                <a:glow rad="139700">
                  <a:schemeClr val="accent3">
                    <a:satMod val="175000"/>
                    <a:alpha val="40000"/>
                  </a:schemeClr>
                </a:glow>
              </a:effectLst>
            </a:endParaRPr>
          </a:p>
        </p:txBody>
      </p:sp>
      <p:sp>
        <p:nvSpPr>
          <p:cNvPr id="3" name="Content Placeholder 2"/>
          <p:cNvSpPr>
            <a:spLocks noGrp="1"/>
          </p:cNvSpPr>
          <p:nvPr>
            <p:ph idx="1"/>
          </p:nvPr>
        </p:nvSpPr>
        <p:spPr/>
        <p:txBody>
          <a:bodyPr>
            <a:normAutofit fontScale="77500" lnSpcReduction="20000"/>
          </a:bodyPr>
          <a:lstStyle/>
          <a:p>
            <a:pPr algn="just" rtl="0">
              <a:lnSpc>
                <a:spcPct val="150000"/>
              </a:lnSpc>
              <a:spcAft>
                <a:spcPts val="1000"/>
              </a:spcAft>
            </a:pPr>
            <a:r>
              <a:rPr lang="en-US" dirty="0" smtClean="0">
                <a:latin typeface="Times New Roman" pitchFamily="18" charset="0"/>
                <a:ea typeface="Times New Roman"/>
                <a:cs typeface="Times New Roman" pitchFamily="18" charset="0"/>
              </a:rPr>
              <a:t>Extremely small amounts of toxin can be lethal for humans.</a:t>
            </a:r>
            <a:r>
              <a:rPr lang="en-US" dirty="0" smtClean="0">
                <a:latin typeface="Times New Roman" pitchFamily="18" charset="0"/>
                <a:ea typeface="Calibri"/>
                <a:cs typeface="Times New Roman" pitchFamily="18" charset="0"/>
              </a:rPr>
              <a:t> </a:t>
            </a:r>
          </a:p>
          <a:p>
            <a:pPr algn="just" rtl="0">
              <a:lnSpc>
                <a:spcPct val="150000"/>
              </a:lnSpc>
              <a:spcAft>
                <a:spcPts val="1000"/>
              </a:spcAft>
            </a:pPr>
            <a:r>
              <a:rPr lang="en-US" dirty="0" smtClean="0">
                <a:latin typeface="Times New Roman" pitchFamily="18" charset="0"/>
                <a:ea typeface="Times New Roman"/>
                <a:cs typeface="Times New Roman" pitchFamily="18" charset="0"/>
              </a:rPr>
              <a:t>The toxin is heat-labile, antigenic, readily neutralized by antitoxin, and rapidly destroyed by intestinal proteases. </a:t>
            </a:r>
          </a:p>
          <a:p>
            <a:pPr algn="just" rtl="0">
              <a:lnSpc>
                <a:spcPct val="150000"/>
              </a:lnSpc>
              <a:spcAft>
                <a:spcPts val="1000"/>
              </a:spcAft>
            </a:pPr>
            <a:r>
              <a:rPr lang="en-US" dirty="0" smtClean="0">
                <a:latin typeface="Times New Roman" pitchFamily="18" charset="0"/>
                <a:ea typeface="Times New Roman"/>
                <a:cs typeface="Times New Roman" pitchFamily="18" charset="0"/>
              </a:rPr>
              <a:t>Treatment with formaldehyde yields a nontoxic product or </a:t>
            </a:r>
            <a:r>
              <a:rPr lang="en-US" dirty="0" err="1" smtClean="0">
                <a:latin typeface="Times New Roman" pitchFamily="18" charset="0"/>
                <a:ea typeface="Times New Roman"/>
                <a:cs typeface="Times New Roman" pitchFamily="18" charset="0"/>
              </a:rPr>
              <a:t>toxoid</a:t>
            </a:r>
            <a:r>
              <a:rPr lang="en-US" dirty="0" smtClean="0">
                <a:latin typeface="Times New Roman" pitchFamily="18" charset="0"/>
                <a:ea typeface="Times New Roman"/>
                <a:cs typeface="Times New Roman" pitchFamily="18" charset="0"/>
              </a:rPr>
              <a:t> that retains the </a:t>
            </a:r>
            <a:r>
              <a:rPr lang="en-US" dirty="0" err="1" smtClean="0">
                <a:latin typeface="Times New Roman" pitchFamily="18" charset="0"/>
                <a:ea typeface="Times New Roman"/>
                <a:cs typeface="Times New Roman" pitchFamily="18" charset="0"/>
              </a:rPr>
              <a:t>antigenicity</a:t>
            </a:r>
            <a:r>
              <a:rPr lang="en-US" dirty="0" smtClean="0">
                <a:latin typeface="Times New Roman" pitchFamily="18" charset="0"/>
                <a:ea typeface="Times New Roman"/>
                <a:cs typeface="Times New Roman" pitchFamily="18" charset="0"/>
              </a:rPr>
              <a:t> of toxin and thus stimulates production of antitoxin.</a:t>
            </a:r>
            <a:endParaRPr lang="en-US" dirty="0" smtClean="0">
              <a:latin typeface="Times New Roman" pitchFamily="18" charset="0"/>
              <a:ea typeface="Calibri"/>
              <a:cs typeface="Times New Roman" pitchFamily="18" charset="0"/>
            </a:endParaRPr>
          </a:p>
          <a:p>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47500" lnSpcReduction="20000"/>
          </a:bodyPr>
          <a:lstStyle/>
          <a:p>
            <a:pPr algn="just" rtl="0">
              <a:lnSpc>
                <a:spcPct val="150000"/>
              </a:lnSpc>
              <a:spcAft>
                <a:spcPts val="1000"/>
              </a:spcAft>
              <a:buNone/>
            </a:pPr>
            <a:r>
              <a:rPr lang="en-US" sz="7000" b="1" u="sng" dirty="0" smtClean="0">
                <a:ln>
                  <a:solidFill>
                    <a:schemeClr val="tx2">
                      <a:lumMod val="60000"/>
                      <a:lumOff val="40000"/>
                    </a:schemeClr>
                  </a:solidFill>
                </a:ln>
                <a:solidFill>
                  <a:srgbClr val="FF00FF"/>
                </a:solidFill>
                <a:effectLst>
                  <a:glow rad="101600">
                    <a:schemeClr val="accent3">
                      <a:satMod val="175000"/>
                      <a:alpha val="40000"/>
                    </a:schemeClr>
                  </a:glow>
                </a:effectLst>
                <a:latin typeface="Times New Roman" pitchFamily="18" charset="0"/>
                <a:ea typeface="Times New Roman"/>
                <a:cs typeface="Times New Roman" pitchFamily="18" charset="0"/>
              </a:rPr>
              <a:t>Pathogenesis</a:t>
            </a:r>
            <a:endParaRPr lang="en-US" sz="7000" u="sng" dirty="0">
              <a:ln>
                <a:solidFill>
                  <a:schemeClr val="tx2">
                    <a:lumMod val="60000"/>
                    <a:lumOff val="40000"/>
                  </a:schemeClr>
                </a:solidFill>
              </a:ln>
              <a:solidFill>
                <a:srgbClr val="FF00FF"/>
              </a:solidFill>
              <a:effectLst>
                <a:glow rad="101600">
                  <a:schemeClr val="accent3">
                    <a:satMod val="175000"/>
                    <a:alpha val="40000"/>
                  </a:schemeClr>
                </a:glow>
              </a:effectLst>
              <a:latin typeface="Times New Roman" pitchFamily="18" charset="0"/>
              <a:ea typeface="Calibri"/>
              <a:cs typeface="Times New Roman" pitchFamily="18" charset="0"/>
            </a:endParaRPr>
          </a:p>
          <a:p>
            <a:pPr algn="just" rtl="0">
              <a:lnSpc>
                <a:spcPct val="150000"/>
              </a:lnSpc>
              <a:spcAft>
                <a:spcPts val="1000"/>
              </a:spcAft>
            </a:pPr>
            <a:r>
              <a:rPr lang="en-US" sz="4200" i="1" dirty="0" smtClean="0">
                <a:latin typeface="Times New Roman" pitchFamily="18" charset="0"/>
                <a:ea typeface="Times New Roman"/>
                <a:cs typeface="Times New Roman" pitchFamily="18" charset="0"/>
              </a:rPr>
              <a:t>C </a:t>
            </a:r>
            <a:r>
              <a:rPr lang="en-US" sz="4200" i="1" dirty="0" err="1" smtClean="0">
                <a:latin typeface="Times New Roman" pitchFamily="18" charset="0"/>
                <a:ea typeface="Times New Roman"/>
                <a:cs typeface="Times New Roman" pitchFamily="18" charset="0"/>
              </a:rPr>
              <a:t>tetani</a:t>
            </a:r>
            <a:r>
              <a:rPr lang="en-US" sz="4200" dirty="0" smtClean="0">
                <a:latin typeface="Times New Roman" pitchFamily="18" charset="0"/>
                <a:ea typeface="Times New Roman"/>
                <a:cs typeface="Times New Roman" pitchFamily="18" charset="0"/>
              </a:rPr>
              <a:t> is not an invasive organism. The infection remains strictly localized in the area of devitalized tissue (wound, burn, injury, umbilical stump, surgical suture) into which the spores have been introduced. The volume of infected tissue is small, and the disease is almost entirely a toxemia. </a:t>
            </a:r>
          </a:p>
          <a:p>
            <a:pPr algn="just" rtl="0">
              <a:lnSpc>
                <a:spcPct val="150000"/>
              </a:lnSpc>
              <a:spcAft>
                <a:spcPts val="1000"/>
              </a:spcAft>
            </a:pPr>
            <a:r>
              <a:rPr lang="en-US" sz="4200" dirty="0" smtClean="0">
                <a:latin typeface="Times New Roman" pitchFamily="18" charset="0"/>
                <a:ea typeface="Times New Roman"/>
                <a:cs typeface="Times New Roman" pitchFamily="18" charset="0"/>
              </a:rPr>
              <a:t>Germination of the spore and development of vegetative organisms that produce toxin are aided by</a:t>
            </a:r>
            <a:endParaRPr lang="en-US" sz="4200" dirty="0">
              <a:latin typeface="Times New Roman" pitchFamily="18" charset="0"/>
              <a:ea typeface="Calibri"/>
              <a:cs typeface="Times New Roman" pitchFamily="18" charset="0"/>
            </a:endParaRPr>
          </a:p>
          <a:p>
            <a:pPr lvl="0" algn="just" rtl="0">
              <a:lnSpc>
                <a:spcPct val="150000"/>
              </a:lnSpc>
              <a:buFont typeface="+mj-lt"/>
              <a:buAutoNum type="arabicParenBoth"/>
            </a:pPr>
            <a:r>
              <a:rPr lang="en-US" sz="4200" dirty="0" smtClean="0">
                <a:latin typeface="Times New Roman" pitchFamily="18" charset="0"/>
                <a:ea typeface="Times New Roman"/>
                <a:cs typeface="Times New Roman" pitchFamily="18" charset="0"/>
              </a:rPr>
              <a:t>Necrotic tissue    (2) Calcium salts, and (3) Associated </a:t>
            </a:r>
            <a:r>
              <a:rPr lang="en-US" sz="4200" dirty="0" err="1" smtClean="0">
                <a:latin typeface="Times New Roman" pitchFamily="18" charset="0"/>
                <a:ea typeface="Times New Roman"/>
                <a:cs typeface="Times New Roman" pitchFamily="18" charset="0"/>
              </a:rPr>
              <a:t>pyogenic</a:t>
            </a:r>
            <a:r>
              <a:rPr lang="en-US" sz="4200" dirty="0" smtClean="0">
                <a:latin typeface="Times New Roman" pitchFamily="18" charset="0"/>
                <a:ea typeface="Times New Roman"/>
                <a:cs typeface="Times New Roman" pitchFamily="18" charset="0"/>
              </a:rPr>
              <a:t> infections.</a:t>
            </a:r>
            <a:endParaRPr lang="en-US" sz="4200" dirty="0">
              <a:latin typeface="Times New Roman" pitchFamily="18" charset="0"/>
              <a:ea typeface="Calibri"/>
              <a:cs typeface="Times New Roman" pitchFamily="18" charset="0"/>
            </a:endParaRPr>
          </a:p>
          <a:p>
            <a:pPr marL="352425" algn="just" rtl="0">
              <a:lnSpc>
                <a:spcPct val="150000"/>
              </a:lnSpc>
              <a:spcAft>
                <a:spcPts val="1000"/>
              </a:spcAft>
            </a:pPr>
            <a:r>
              <a:rPr lang="en-US" sz="4200" dirty="0" smtClean="0">
                <a:latin typeface="Times New Roman" pitchFamily="18" charset="0"/>
                <a:ea typeface="Times New Roman"/>
                <a:cs typeface="Times New Roman" pitchFamily="18" charset="0"/>
              </a:rPr>
              <a:t>All of which aid establishment of low oxidation-reduction potential.</a:t>
            </a:r>
          </a:p>
          <a:p>
            <a:pPr marL="352425" algn="just" rtl="0">
              <a:lnSpc>
                <a:spcPct val="150000"/>
              </a:lnSpc>
              <a:spcAft>
                <a:spcPts val="1000"/>
              </a:spcAft>
            </a:pPr>
            <a:r>
              <a:rPr lang="en-US" sz="4200" dirty="0" smtClean="0">
                <a:latin typeface="Times New Roman" pitchFamily="18" charset="0"/>
                <a:ea typeface="Times New Roman"/>
                <a:cs typeface="Times New Roman" pitchFamily="18" charset="0"/>
              </a:rPr>
              <a:t>The toxin released from vegetative cells reaches the central nervous system and rapidly becomes fixed to receptors in the spinal cord and brain stem and exerts the actions described above.</a:t>
            </a:r>
            <a:endParaRPr lang="en-US" sz="4200" dirty="0">
              <a:latin typeface="Times New Roman" pitchFamily="18" charset="0"/>
              <a:ea typeface="Calibri"/>
              <a:cs typeface="Times New Roman" pitchFamily="18" charset="0"/>
            </a:endParaRPr>
          </a:p>
          <a:p>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858000"/>
          </a:xfrm>
        </p:spPr>
        <p:txBody>
          <a:bodyPr>
            <a:normAutofit fontScale="62500" lnSpcReduction="20000"/>
          </a:bodyPr>
          <a:lstStyle/>
          <a:p>
            <a:pPr algn="just" rtl="0">
              <a:lnSpc>
                <a:spcPct val="150000"/>
              </a:lnSpc>
              <a:spcAft>
                <a:spcPts val="1000"/>
              </a:spcAft>
            </a:pPr>
            <a:r>
              <a:rPr lang="en-US" sz="4600" b="1" u="sng" dirty="0" smtClean="0">
                <a:solidFill>
                  <a:srgbClr val="FF00FF"/>
                </a:solidFill>
                <a:effectLst>
                  <a:glow rad="101600">
                    <a:schemeClr val="accent3">
                      <a:satMod val="175000"/>
                      <a:alpha val="40000"/>
                    </a:schemeClr>
                  </a:glow>
                </a:effectLst>
                <a:latin typeface="Times New Roman" pitchFamily="18" charset="0"/>
                <a:ea typeface="Times New Roman"/>
                <a:cs typeface="Times New Roman" pitchFamily="18" charset="0"/>
              </a:rPr>
              <a:t>Clinical Findings</a:t>
            </a:r>
            <a:endParaRPr lang="en-US" sz="4600" u="sng" dirty="0">
              <a:solidFill>
                <a:srgbClr val="FF00FF"/>
              </a:solidFill>
              <a:effectLst>
                <a:glow rad="101600">
                  <a:schemeClr val="accent3">
                    <a:satMod val="175000"/>
                    <a:alpha val="40000"/>
                  </a:schemeClr>
                </a:glow>
              </a:effectLst>
              <a:latin typeface="Times New Roman" pitchFamily="18" charset="0"/>
              <a:ea typeface="Calibri"/>
              <a:cs typeface="Times New Roman" pitchFamily="18" charset="0"/>
            </a:endParaRPr>
          </a:p>
          <a:p>
            <a:pPr algn="just" rtl="0">
              <a:lnSpc>
                <a:spcPct val="150000"/>
              </a:lnSpc>
              <a:spcAft>
                <a:spcPts val="1000"/>
              </a:spcAft>
            </a:pPr>
            <a:r>
              <a:rPr lang="en-US" dirty="0" smtClean="0">
                <a:latin typeface="Times New Roman" pitchFamily="18" charset="0"/>
                <a:ea typeface="Times New Roman"/>
                <a:cs typeface="Times New Roman" pitchFamily="18" charset="0"/>
              </a:rPr>
              <a:t>The incubation period may range from 4–5 days to as many weeks.</a:t>
            </a:r>
          </a:p>
          <a:p>
            <a:pPr algn="just" rtl="0">
              <a:lnSpc>
                <a:spcPct val="150000"/>
              </a:lnSpc>
              <a:spcAft>
                <a:spcPts val="1000"/>
              </a:spcAft>
            </a:pPr>
            <a:r>
              <a:rPr lang="en-US" dirty="0" smtClean="0">
                <a:latin typeface="Times New Roman" pitchFamily="18" charset="0"/>
                <a:ea typeface="Times New Roman"/>
                <a:cs typeface="Times New Roman" pitchFamily="18" charset="0"/>
              </a:rPr>
              <a:t>The disease is characterized by tonic contraction of voluntary muscles. </a:t>
            </a:r>
          </a:p>
          <a:p>
            <a:pPr algn="just" rtl="0">
              <a:lnSpc>
                <a:spcPct val="150000"/>
              </a:lnSpc>
              <a:spcAft>
                <a:spcPts val="1000"/>
              </a:spcAft>
            </a:pPr>
            <a:r>
              <a:rPr lang="en-US" dirty="0" smtClean="0">
                <a:latin typeface="Times New Roman" pitchFamily="18" charset="0"/>
                <a:ea typeface="Times New Roman"/>
                <a:cs typeface="Times New Roman" pitchFamily="18" charset="0"/>
              </a:rPr>
              <a:t>Muscular spasms often involve first the area of injury and infection and then the muscles of the jaw (</a:t>
            </a:r>
            <a:r>
              <a:rPr lang="en-US" dirty="0" err="1" smtClean="0">
                <a:latin typeface="Times New Roman" pitchFamily="18" charset="0"/>
                <a:ea typeface="Times New Roman"/>
                <a:cs typeface="Times New Roman" pitchFamily="18" charset="0"/>
              </a:rPr>
              <a:t>trismus</a:t>
            </a:r>
            <a:r>
              <a:rPr lang="en-US" dirty="0" smtClean="0">
                <a:latin typeface="Times New Roman" pitchFamily="18" charset="0"/>
                <a:ea typeface="Times New Roman"/>
                <a:cs typeface="Times New Roman" pitchFamily="18" charset="0"/>
              </a:rPr>
              <a:t>, lockjaw), which contract so that the mouth cannot be opened.</a:t>
            </a:r>
          </a:p>
          <a:p>
            <a:pPr algn="just" rtl="0">
              <a:lnSpc>
                <a:spcPct val="150000"/>
              </a:lnSpc>
              <a:spcAft>
                <a:spcPts val="1000"/>
              </a:spcAft>
            </a:pPr>
            <a:r>
              <a:rPr lang="en-US" dirty="0" smtClean="0">
                <a:latin typeface="Times New Roman" pitchFamily="18" charset="0"/>
                <a:ea typeface="Times New Roman"/>
                <a:cs typeface="Times New Roman" pitchFamily="18" charset="0"/>
              </a:rPr>
              <a:t> Gradually, other voluntary muscles become involved, resulting in tonic spasms. Any external stimulus may precipitate a </a:t>
            </a:r>
            <a:r>
              <a:rPr lang="en-US" dirty="0" err="1" smtClean="0">
                <a:latin typeface="Times New Roman" pitchFamily="18" charset="0"/>
                <a:ea typeface="Times New Roman"/>
                <a:cs typeface="Times New Roman" pitchFamily="18" charset="0"/>
              </a:rPr>
              <a:t>tetanic</a:t>
            </a:r>
            <a:r>
              <a:rPr lang="en-US" dirty="0" smtClean="0">
                <a:latin typeface="Times New Roman" pitchFamily="18" charset="0"/>
                <a:ea typeface="Times New Roman"/>
                <a:cs typeface="Times New Roman" pitchFamily="18" charset="0"/>
              </a:rPr>
              <a:t> generalized muscle spasm. </a:t>
            </a:r>
          </a:p>
          <a:p>
            <a:pPr algn="just" rtl="0">
              <a:lnSpc>
                <a:spcPct val="150000"/>
              </a:lnSpc>
              <a:spcAft>
                <a:spcPts val="1000"/>
              </a:spcAft>
            </a:pPr>
            <a:r>
              <a:rPr lang="en-US" dirty="0" smtClean="0">
                <a:latin typeface="Times New Roman" pitchFamily="18" charset="0"/>
                <a:ea typeface="Times New Roman"/>
                <a:cs typeface="Times New Roman" pitchFamily="18" charset="0"/>
              </a:rPr>
              <a:t>The patient is fully conscious, and pain may be intense.</a:t>
            </a:r>
          </a:p>
          <a:p>
            <a:pPr algn="just" rtl="0">
              <a:lnSpc>
                <a:spcPct val="150000"/>
              </a:lnSpc>
              <a:spcAft>
                <a:spcPts val="1000"/>
              </a:spcAft>
            </a:pPr>
            <a:r>
              <a:rPr lang="en-US" dirty="0" smtClean="0">
                <a:latin typeface="Times New Roman" pitchFamily="18" charset="0"/>
                <a:ea typeface="Times New Roman"/>
                <a:cs typeface="Times New Roman" pitchFamily="18" charset="0"/>
              </a:rPr>
              <a:t> Death usually results from interference with the mechanics of respiration. </a:t>
            </a:r>
          </a:p>
          <a:p>
            <a:pPr algn="just" rtl="0">
              <a:lnSpc>
                <a:spcPct val="150000"/>
              </a:lnSpc>
              <a:spcAft>
                <a:spcPts val="1000"/>
              </a:spcAft>
            </a:pPr>
            <a:r>
              <a:rPr lang="en-US" dirty="0" smtClean="0">
                <a:latin typeface="Times New Roman" pitchFamily="18" charset="0"/>
                <a:ea typeface="Times New Roman"/>
                <a:cs typeface="Times New Roman" pitchFamily="18" charset="0"/>
              </a:rPr>
              <a:t>The mortality rate in generalized tetanus is very high.</a:t>
            </a:r>
            <a:endParaRPr lang="en-US" dirty="0">
              <a:latin typeface="Times New Roman" pitchFamily="18" charset="0"/>
              <a:ea typeface="Calibri"/>
              <a:cs typeface="Times New Roman" pitchFamily="18" charset="0"/>
            </a:endParaRPr>
          </a:p>
          <a:p>
            <a:endParaRPr lang="ar-SA"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b="1" u="sng" dirty="0" smtClean="0">
                <a:solidFill>
                  <a:srgbClr val="FF5050"/>
                </a:solidFill>
                <a:effectLst>
                  <a:glow rad="101600">
                    <a:schemeClr val="accent3">
                      <a:satMod val="175000"/>
                      <a:alpha val="40000"/>
                    </a:schemeClr>
                  </a:glow>
                </a:effectLst>
                <a:latin typeface="Times New Roman"/>
                <a:ea typeface="Times New Roman"/>
                <a:cs typeface="Arial"/>
              </a:rPr>
              <a:t>Diagnosis</a:t>
            </a:r>
            <a:r>
              <a:rPr lang="en-US" sz="3600" dirty="0" smtClean="0">
                <a:ea typeface="Calibri"/>
                <a:cs typeface="Arial"/>
              </a:rPr>
              <a:t/>
            </a:r>
            <a:br>
              <a:rPr lang="en-US" sz="3600" dirty="0" smtClean="0">
                <a:ea typeface="Calibri"/>
                <a:cs typeface="Arial"/>
              </a:rPr>
            </a:br>
            <a:endParaRPr lang="ar-SA" dirty="0"/>
          </a:p>
        </p:txBody>
      </p:sp>
      <p:sp>
        <p:nvSpPr>
          <p:cNvPr id="3" name="Content Placeholder 2"/>
          <p:cNvSpPr>
            <a:spLocks noGrp="1"/>
          </p:cNvSpPr>
          <p:nvPr>
            <p:ph idx="1"/>
          </p:nvPr>
        </p:nvSpPr>
        <p:spPr>
          <a:xfrm>
            <a:off x="457200" y="1266826"/>
            <a:ext cx="8229600" cy="5591174"/>
          </a:xfrm>
        </p:spPr>
        <p:txBody>
          <a:bodyPr>
            <a:normAutofit lnSpcReduction="10000"/>
          </a:bodyPr>
          <a:lstStyle/>
          <a:p>
            <a:pPr algn="just" rtl="0">
              <a:lnSpc>
                <a:spcPct val="150000"/>
              </a:lnSpc>
              <a:spcAft>
                <a:spcPts val="1000"/>
              </a:spcAft>
            </a:pPr>
            <a:r>
              <a:rPr lang="en-US" sz="2400" dirty="0" smtClean="0">
                <a:latin typeface="Times New Roman" pitchFamily="18" charset="0"/>
                <a:ea typeface="Times New Roman"/>
                <a:cs typeface="Times New Roman" pitchFamily="18" charset="0"/>
              </a:rPr>
              <a:t>The diagnosis rests on the clinical picture and a history of injury, </a:t>
            </a:r>
          </a:p>
          <a:p>
            <a:pPr algn="just" rtl="0">
              <a:lnSpc>
                <a:spcPct val="150000"/>
              </a:lnSpc>
              <a:spcAft>
                <a:spcPts val="1000"/>
              </a:spcAft>
            </a:pPr>
            <a:r>
              <a:rPr lang="en-US" sz="2400" dirty="0" smtClean="0">
                <a:latin typeface="Times New Roman" pitchFamily="18" charset="0"/>
                <a:ea typeface="Times New Roman"/>
                <a:cs typeface="Times New Roman" pitchFamily="18" charset="0"/>
              </a:rPr>
              <a:t>The primary differential diagnosis of tetanus is strychnine poisoning. </a:t>
            </a:r>
          </a:p>
          <a:p>
            <a:pPr algn="just" rtl="0">
              <a:lnSpc>
                <a:spcPct val="150000"/>
              </a:lnSpc>
              <a:spcAft>
                <a:spcPts val="1000"/>
              </a:spcAft>
            </a:pPr>
            <a:r>
              <a:rPr lang="en-US" sz="2400" dirty="0" smtClean="0">
                <a:latin typeface="Times New Roman" pitchFamily="18" charset="0"/>
                <a:ea typeface="Times New Roman"/>
                <a:cs typeface="Times New Roman" pitchFamily="18" charset="0"/>
              </a:rPr>
              <a:t>Anaerobic culture of tissues from contaminated wounds may yield </a:t>
            </a:r>
            <a:r>
              <a:rPr lang="en-US" sz="2400" i="1" dirty="0" smtClean="0">
                <a:latin typeface="Times New Roman" pitchFamily="18" charset="0"/>
                <a:ea typeface="Times New Roman"/>
                <a:cs typeface="Times New Roman" pitchFamily="18" charset="0"/>
              </a:rPr>
              <a:t>C </a:t>
            </a:r>
            <a:r>
              <a:rPr lang="en-US" sz="2400" i="1" dirty="0" err="1" smtClean="0">
                <a:latin typeface="Times New Roman" pitchFamily="18" charset="0"/>
                <a:ea typeface="Times New Roman"/>
                <a:cs typeface="Times New Roman" pitchFamily="18" charset="0"/>
              </a:rPr>
              <a:t>tetani</a:t>
            </a:r>
            <a:r>
              <a:rPr lang="en-US" sz="2400" i="1" dirty="0" smtClean="0">
                <a:latin typeface="Times New Roman" pitchFamily="18" charset="0"/>
                <a:ea typeface="Times New Roman"/>
                <a:cs typeface="Times New Roman" pitchFamily="18" charset="0"/>
              </a:rPr>
              <a:t>,</a:t>
            </a:r>
            <a:r>
              <a:rPr lang="en-US" sz="2400" dirty="0" smtClean="0">
                <a:latin typeface="Times New Roman" pitchFamily="18" charset="0"/>
                <a:ea typeface="Times New Roman"/>
                <a:cs typeface="Times New Roman" pitchFamily="18" charset="0"/>
              </a:rPr>
              <a:t> but neither preventive nor therapeutic use of antitoxin should ever be withheld pending such demonstration. </a:t>
            </a:r>
          </a:p>
          <a:p>
            <a:pPr algn="just" rtl="0">
              <a:lnSpc>
                <a:spcPct val="150000"/>
              </a:lnSpc>
              <a:spcAft>
                <a:spcPts val="1000"/>
              </a:spcAft>
            </a:pPr>
            <a:r>
              <a:rPr lang="en-US" sz="2400" dirty="0" smtClean="0">
                <a:latin typeface="Times New Roman" pitchFamily="18" charset="0"/>
                <a:ea typeface="Times New Roman"/>
                <a:cs typeface="Times New Roman" pitchFamily="18" charset="0"/>
              </a:rPr>
              <a:t>Proof of isolation of </a:t>
            </a:r>
            <a:r>
              <a:rPr lang="en-US" sz="2400" i="1" dirty="0" smtClean="0">
                <a:latin typeface="Times New Roman" pitchFamily="18" charset="0"/>
                <a:ea typeface="Times New Roman"/>
                <a:cs typeface="Times New Roman" pitchFamily="18" charset="0"/>
              </a:rPr>
              <a:t>C </a:t>
            </a:r>
            <a:r>
              <a:rPr lang="en-US" sz="2400" i="1" dirty="0" err="1" smtClean="0">
                <a:latin typeface="Times New Roman" pitchFamily="18" charset="0"/>
                <a:ea typeface="Times New Roman"/>
                <a:cs typeface="Times New Roman" pitchFamily="18" charset="0"/>
              </a:rPr>
              <a:t>tetani</a:t>
            </a:r>
            <a:r>
              <a:rPr lang="en-US" sz="2400" dirty="0" smtClean="0">
                <a:latin typeface="Times New Roman" pitchFamily="18" charset="0"/>
                <a:ea typeface="Times New Roman"/>
                <a:cs typeface="Times New Roman" pitchFamily="18" charset="0"/>
              </a:rPr>
              <a:t> must rest on production of toxin and its neutralization by specific antitoxin.</a:t>
            </a:r>
            <a:endParaRPr lang="en-US" sz="2400" dirty="0">
              <a:latin typeface="Times New Roman" pitchFamily="18" charset="0"/>
              <a:ea typeface="Calibri"/>
              <a:cs typeface="Times New Roman" pitchFamily="18" charset="0"/>
            </a:endParaRPr>
          </a:p>
          <a:p>
            <a:endParaRPr lang="ar-SA"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
            <a:ext cx="8439150" cy="7032625"/>
          </a:xfrm>
        </p:spPr>
        <p:txBody>
          <a:bodyPr>
            <a:normAutofit fontScale="25000" lnSpcReduction="20000"/>
          </a:bodyPr>
          <a:lstStyle/>
          <a:p>
            <a:pPr algn="just" rtl="0">
              <a:lnSpc>
                <a:spcPct val="150000"/>
              </a:lnSpc>
              <a:spcAft>
                <a:spcPts val="1000"/>
              </a:spcAft>
              <a:buNone/>
            </a:pPr>
            <a:r>
              <a:rPr lang="en-US" sz="12800" b="1" u="sng" dirty="0" smtClean="0">
                <a:solidFill>
                  <a:srgbClr val="FF00FF"/>
                </a:solidFill>
                <a:effectLst>
                  <a:glow rad="101600">
                    <a:schemeClr val="accent3">
                      <a:satMod val="175000"/>
                      <a:alpha val="40000"/>
                    </a:schemeClr>
                  </a:glow>
                </a:effectLst>
                <a:latin typeface="Times New Roman" pitchFamily="18" charset="0"/>
                <a:ea typeface="Times New Roman"/>
                <a:cs typeface="Times New Roman" pitchFamily="18" charset="0"/>
              </a:rPr>
              <a:t>Prevention &amp; Treatment</a:t>
            </a:r>
            <a:r>
              <a:rPr lang="en-US" sz="12800" b="1" dirty="0" smtClean="0">
                <a:latin typeface="Times New Roman"/>
                <a:ea typeface="Times New Roman"/>
                <a:cs typeface="Arial"/>
              </a:rPr>
              <a:t> </a:t>
            </a:r>
          </a:p>
          <a:p>
            <a:pPr algn="just" rtl="0">
              <a:lnSpc>
                <a:spcPct val="150000"/>
              </a:lnSpc>
              <a:spcAft>
                <a:spcPts val="1000"/>
              </a:spcAft>
              <a:buNone/>
            </a:pPr>
            <a:r>
              <a:rPr lang="en-US" sz="7200" dirty="0" smtClean="0">
                <a:latin typeface="Times New Roman" pitchFamily="18" charset="0"/>
                <a:ea typeface="Times New Roman"/>
                <a:cs typeface="Times New Roman" pitchFamily="18" charset="0"/>
              </a:rPr>
              <a:t>Prevention is all-important. depends upon </a:t>
            </a:r>
          </a:p>
          <a:p>
            <a:pPr marL="742950" indent="-742950" algn="just" rtl="0">
              <a:lnSpc>
                <a:spcPct val="150000"/>
              </a:lnSpc>
              <a:spcAft>
                <a:spcPts val="1000"/>
              </a:spcAft>
              <a:buFont typeface="+mj-lt"/>
              <a:buAutoNum type="arabicPeriod"/>
            </a:pPr>
            <a:r>
              <a:rPr lang="en-US" sz="6400" dirty="0">
                <a:latin typeface="Times New Roman" pitchFamily="18" charset="0"/>
                <a:ea typeface="Times New Roman"/>
                <a:cs typeface="Times New Roman" pitchFamily="18" charset="0"/>
              </a:rPr>
              <a:t> </a:t>
            </a:r>
            <a:r>
              <a:rPr lang="en-US" sz="7200" dirty="0" smtClean="0">
                <a:latin typeface="Times New Roman" pitchFamily="18" charset="0"/>
                <a:ea typeface="Times New Roman"/>
                <a:cs typeface="Times New Roman" pitchFamily="18" charset="0"/>
              </a:rPr>
              <a:t>Active immunization with </a:t>
            </a:r>
            <a:r>
              <a:rPr lang="en-US" sz="7200" dirty="0" err="1" smtClean="0">
                <a:latin typeface="Times New Roman" pitchFamily="18" charset="0"/>
                <a:ea typeface="Times New Roman"/>
                <a:cs typeface="Times New Roman" pitchFamily="18" charset="0"/>
              </a:rPr>
              <a:t>toxoids</a:t>
            </a:r>
            <a:r>
              <a:rPr lang="en-US" sz="7200" dirty="0" smtClean="0">
                <a:latin typeface="Times New Roman" pitchFamily="18" charset="0"/>
                <a:ea typeface="Times New Roman"/>
                <a:cs typeface="Times New Roman" pitchFamily="18" charset="0"/>
              </a:rPr>
              <a:t>.</a:t>
            </a:r>
            <a:r>
              <a:rPr lang="en-US" sz="7200" dirty="0" smtClean="0">
                <a:solidFill>
                  <a:prstClr val="black"/>
                </a:solidFill>
                <a:latin typeface="Times New Roman" pitchFamily="18" charset="0"/>
                <a:ea typeface="Times New Roman"/>
                <a:cs typeface="Times New Roman" pitchFamily="18" charset="0"/>
              </a:rPr>
              <a:t> Aluminum-salt-adsorbed </a:t>
            </a:r>
            <a:r>
              <a:rPr lang="en-US" sz="7200" dirty="0" err="1" smtClean="0">
                <a:solidFill>
                  <a:prstClr val="black"/>
                </a:solidFill>
                <a:latin typeface="Times New Roman" pitchFamily="18" charset="0"/>
                <a:ea typeface="Times New Roman"/>
                <a:cs typeface="Times New Roman" pitchFamily="18" charset="0"/>
              </a:rPr>
              <a:t>toxoids</a:t>
            </a:r>
            <a:r>
              <a:rPr lang="en-US" sz="7200" dirty="0" smtClean="0">
                <a:solidFill>
                  <a:prstClr val="black"/>
                </a:solidFill>
                <a:latin typeface="Times New Roman" pitchFamily="18" charset="0"/>
                <a:ea typeface="Times New Roman"/>
                <a:cs typeface="Times New Roman" pitchFamily="18" charset="0"/>
              </a:rPr>
              <a:t> are employed. </a:t>
            </a:r>
          </a:p>
          <a:p>
            <a:pPr marL="742950" indent="-742950" algn="just" rtl="0">
              <a:lnSpc>
                <a:spcPct val="150000"/>
              </a:lnSpc>
              <a:spcAft>
                <a:spcPts val="1000"/>
              </a:spcAft>
            </a:pPr>
            <a:r>
              <a:rPr lang="en-US" sz="7200" dirty="0" smtClean="0">
                <a:solidFill>
                  <a:prstClr val="black"/>
                </a:solidFill>
                <a:latin typeface="Times New Roman" pitchFamily="18" charset="0"/>
                <a:ea typeface="Times New Roman"/>
                <a:cs typeface="Times New Roman" pitchFamily="18" charset="0"/>
              </a:rPr>
              <a:t> Three injections :Initial immunization should be carried out in all children during the first year of life. another dose about 1 year later A "booster" injection of </a:t>
            </a:r>
            <a:r>
              <a:rPr lang="en-US" sz="7200" dirty="0" err="1" smtClean="0">
                <a:solidFill>
                  <a:prstClr val="black"/>
                </a:solidFill>
                <a:latin typeface="Times New Roman" pitchFamily="18" charset="0"/>
                <a:ea typeface="Times New Roman"/>
                <a:cs typeface="Times New Roman" pitchFamily="18" charset="0"/>
              </a:rPr>
              <a:t>toxoid</a:t>
            </a:r>
            <a:r>
              <a:rPr lang="en-US" sz="7200" dirty="0" smtClean="0">
                <a:solidFill>
                  <a:prstClr val="black"/>
                </a:solidFill>
                <a:latin typeface="Times New Roman" pitchFamily="18" charset="0"/>
                <a:ea typeface="Times New Roman"/>
                <a:cs typeface="Times New Roman" pitchFamily="18" charset="0"/>
              </a:rPr>
              <a:t> is given upon entry into school. Thereafter, "boosters" can be spaced 10 years apart to maintain serum levels of more than 0.01 unit antitoxin per milliliter. </a:t>
            </a:r>
          </a:p>
          <a:p>
            <a:pPr marL="742950" indent="-742950" algn="just" rtl="0">
              <a:lnSpc>
                <a:spcPct val="150000"/>
              </a:lnSpc>
              <a:spcAft>
                <a:spcPts val="1000"/>
              </a:spcAft>
            </a:pPr>
            <a:r>
              <a:rPr lang="en-US" sz="7200" dirty="0" smtClean="0">
                <a:solidFill>
                  <a:prstClr val="black"/>
                </a:solidFill>
                <a:latin typeface="Times New Roman" pitchFamily="18" charset="0"/>
                <a:ea typeface="Times New Roman"/>
                <a:cs typeface="Times New Roman" pitchFamily="18" charset="0"/>
              </a:rPr>
              <a:t>   In young children, tetanus </a:t>
            </a:r>
            <a:r>
              <a:rPr lang="en-US" sz="7200" dirty="0" err="1" smtClean="0">
                <a:solidFill>
                  <a:prstClr val="black"/>
                </a:solidFill>
                <a:latin typeface="Times New Roman" pitchFamily="18" charset="0"/>
                <a:ea typeface="Times New Roman"/>
                <a:cs typeface="Times New Roman" pitchFamily="18" charset="0"/>
              </a:rPr>
              <a:t>toxoid</a:t>
            </a:r>
            <a:r>
              <a:rPr lang="en-US" sz="7200" dirty="0" smtClean="0">
                <a:solidFill>
                  <a:prstClr val="black"/>
                </a:solidFill>
                <a:latin typeface="Times New Roman" pitchFamily="18" charset="0"/>
                <a:ea typeface="Times New Roman"/>
                <a:cs typeface="Times New Roman" pitchFamily="18" charset="0"/>
              </a:rPr>
              <a:t> is often combined with diphtheria </a:t>
            </a:r>
            <a:r>
              <a:rPr lang="en-US" sz="7200" dirty="0" err="1" smtClean="0">
                <a:solidFill>
                  <a:prstClr val="black"/>
                </a:solidFill>
                <a:latin typeface="Times New Roman" pitchFamily="18" charset="0"/>
                <a:ea typeface="Times New Roman"/>
                <a:cs typeface="Times New Roman" pitchFamily="18" charset="0"/>
              </a:rPr>
              <a:t>toxoid</a:t>
            </a:r>
            <a:r>
              <a:rPr lang="en-US" sz="7200" dirty="0" smtClean="0">
                <a:solidFill>
                  <a:prstClr val="black"/>
                </a:solidFill>
                <a:latin typeface="Times New Roman" pitchFamily="18" charset="0"/>
                <a:ea typeface="Times New Roman"/>
                <a:cs typeface="Times New Roman" pitchFamily="18" charset="0"/>
              </a:rPr>
              <a:t> and </a:t>
            </a:r>
            <a:r>
              <a:rPr lang="en-US" sz="7200" dirty="0" err="1" smtClean="0">
                <a:solidFill>
                  <a:prstClr val="black"/>
                </a:solidFill>
                <a:latin typeface="Times New Roman" pitchFamily="18" charset="0"/>
                <a:ea typeface="Times New Roman"/>
                <a:cs typeface="Times New Roman" pitchFamily="18" charset="0"/>
              </a:rPr>
              <a:t>acellular</a:t>
            </a:r>
            <a:r>
              <a:rPr lang="en-US" sz="7200" dirty="0" smtClean="0">
                <a:solidFill>
                  <a:prstClr val="black"/>
                </a:solidFill>
                <a:latin typeface="Times New Roman" pitchFamily="18" charset="0"/>
                <a:ea typeface="Times New Roman"/>
                <a:cs typeface="Times New Roman" pitchFamily="18" charset="0"/>
              </a:rPr>
              <a:t> </a:t>
            </a:r>
            <a:r>
              <a:rPr lang="en-US" sz="7200" dirty="0" err="1" smtClean="0">
                <a:solidFill>
                  <a:prstClr val="black"/>
                </a:solidFill>
                <a:latin typeface="Times New Roman" pitchFamily="18" charset="0"/>
                <a:ea typeface="Times New Roman"/>
                <a:cs typeface="Times New Roman" pitchFamily="18" charset="0"/>
              </a:rPr>
              <a:t>pertussis</a:t>
            </a:r>
            <a:r>
              <a:rPr lang="en-US" sz="7200" dirty="0" smtClean="0">
                <a:solidFill>
                  <a:prstClr val="black"/>
                </a:solidFill>
                <a:latin typeface="Times New Roman" pitchFamily="18" charset="0"/>
                <a:ea typeface="Times New Roman"/>
                <a:cs typeface="Times New Roman" pitchFamily="18" charset="0"/>
              </a:rPr>
              <a:t> vaccine</a:t>
            </a:r>
            <a:r>
              <a:rPr lang="en-US" sz="7200" dirty="0" smtClean="0">
                <a:solidFill>
                  <a:prstClr val="black"/>
                </a:solidFill>
                <a:latin typeface="Times New Roman" pitchFamily="18" charset="0"/>
                <a:ea typeface="Calibri"/>
                <a:cs typeface="Times New Roman" pitchFamily="18" charset="0"/>
              </a:rPr>
              <a:t> </a:t>
            </a:r>
            <a:r>
              <a:rPr lang="en-US" sz="7200" dirty="0" smtClean="0">
                <a:solidFill>
                  <a:prstClr val="black"/>
                </a:solidFill>
                <a:latin typeface="Times New Roman" pitchFamily="18" charset="0"/>
                <a:ea typeface="Times New Roman"/>
                <a:cs typeface="Times New Roman" pitchFamily="18" charset="0"/>
              </a:rPr>
              <a:t>(DTP).</a:t>
            </a:r>
          </a:p>
          <a:p>
            <a:pPr marL="742950" indent="-742950" algn="just" rtl="0">
              <a:lnSpc>
                <a:spcPct val="150000"/>
              </a:lnSpc>
              <a:spcAft>
                <a:spcPts val="1000"/>
              </a:spcAft>
            </a:pPr>
            <a:r>
              <a:rPr lang="en-US" sz="7200" dirty="0" smtClean="0">
                <a:solidFill>
                  <a:prstClr val="black"/>
                </a:solidFill>
                <a:latin typeface="Times New Roman" pitchFamily="18" charset="0"/>
                <a:ea typeface="Times New Roman"/>
                <a:cs typeface="Times New Roman" pitchFamily="18" charset="0"/>
              </a:rPr>
              <a:t>  When a previously immunized individual sustains a potentially dangerous wound, an additional dose of </a:t>
            </a:r>
            <a:r>
              <a:rPr lang="en-US" sz="7200" dirty="0" err="1" smtClean="0">
                <a:solidFill>
                  <a:prstClr val="black"/>
                </a:solidFill>
                <a:latin typeface="Times New Roman" pitchFamily="18" charset="0"/>
                <a:ea typeface="Times New Roman"/>
                <a:cs typeface="Times New Roman" pitchFamily="18" charset="0"/>
              </a:rPr>
              <a:t>toxoid</a:t>
            </a:r>
            <a:r>
              <a:rPr lang="en-US" sz="7200" dirty="0" smtClean="0">
                <a:solidFill>
                  <a:prstClr val="black"/>
                </a:solidFill>
                <a:latin typeface="Times New Roman" pitchFamily="18" charset="0"/>
                <a:ea typeface="Times New Roman"/>
                <a:cs typeface="Times New Roman" pitchFamily="18" charset="0"/>
              </a:rPr>
              <a:t> should be injected to </a:t>
            </a:r>
            <a:r>
              <a:rPr lang="en-US" sz="7200" dirty="0" err="1" smtClean="0">
                <a:solidFill>
                  <a:prstClr val="black"/>
                </a:solidFill>
                <a:latin typeface="Times New Roman" pitchFamily="18" charset="0"/>
                <a:ea typeface="Times New Roman"/>
                <a:cs typeface="Times New Roman" pitchFamily="18" charset="0"/>
              </a:rPr>
              <a:t>restimulate</a:t>
            </a:r>
            <a:r>
              <a:rPr lang="en-US" sz="7200" dirty="0" smtClean="0">
                <a:solidFill>
                  <a:prstClr val="black"/>
                </a:solidFill>
                <a:latin typeface="Times New Roman" pitchFamily="18" charset="0"/>
                <a:ea typeface="Times New Roman"/>
                <a:cs typeface="Times New Roman" pitchFamily="18" charset="0"/>
              </a:rPr>
              <a:t> antitoxin production.</a:t>
            </a:r>
            <a:r>
              <a:rPr lang="en-US" sz="7200" dirty="0" smtClean="0">
                <a:latin typeface="Times New Roman" pitchFamily="18" charset="0"/>
                <a:ea typeface="Times New Roman"/>
                <a:cs typeface="Times New Roman" pitchFamily="18" charset="0"/>
              </a:rPr>
              <a:t> </a:t>
            </a:r>
          </a:p>
          <a:p>
            <a:pPr marL="742950" indent="-742950" algn="just" rtl="0">
              <a:lnSpc>
                <a:spcPct val="150000"/>
              </a:lnSpc>
              <a:spcAft>
                <a:spcPts val="1000"/>
              </a:spcAft>
            </a:pPr>
            <a:r>
              <a:rPr lang="en-US" sz="7200" dirty="0" smtClean="0">
                <a:latin typeface="Times New Roman" pitchFamily="18" charset="0"/>
                <a:ea typeface="Times New Roman"/>
                <a:cs typeface="Times New Roman" pitchFamily="18" charset="0"/>
              </a:rPr>
              <a:t>Immunization efforts also focused on pregnant women, </a:t>
            </a:r>
          </a:p>
          <a:p>
            <a:pPr marL="742950" indent="-742950" algn="just" rtl="0">
              <a:lnSpc>
                <a:spcPct val="150000"/>
              </a:lnSpc>
              <a:spcAft>
                <a:spcPts val="1000"/>
              </a:spcAft>
              <a:buFont typeface="+mj-lt"/>
              <a:buAutoNum type="arabicPeriod"/>
            </a:pPr>
            <a:endParaRPr lang="en-US" sz="6400" dirty="0" smtClean="0">
              <a:latin typeface="Times New Roman" pitchFamily="18" charset="0"/>
              <a:ea typeface="Times New Roman"/>
              <a:cs typeface="Times New Roman" pitchFamily="18" charset="0"/>
            </a:endParaRPr>
          </a:p>
          <a:p>
            <a:pPr algn="just" rtl="0">
              <a:lnSpc>
                <a:spcPct val="150000"/>
              </a:lnSpc>
              <a:spcAft>
                <a:spcPts val="1000"/>
              </a:spcAft>
              <a:buNone/>
            </a:pPr>
            <a:endParaRPr lang="en-US" sz="6400" dirty="0">
              <a:latin typeface="Times New Roman" pitchFamily="18" charset="0"/>
              <a:ea typeface="Calibri"/>
              <a:cs typeface="Times New Roman" pitchFamily="18" charset="0"/>
            </a:endParaRPr>
          </a:p>
          <a:p>
            <a:endParaRPr lang="ar-SA" sz="6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7650" y="0"/>
            <a:ext cx="8229600" cy="7032625"/>
          </a:xfrm>
        </p:spPr>
        <p:txBody>
          <a:bodyPr>
            <a:normAutofit fontScale="55000" lnSpcReduction="20000"/>
          </a:bodyPr>
          <a:lstStyle/>
          <a:p>
            <a:pPr lvl="0" algn="just" rtl="0">
              <a:lnSpc>
                <a:spcPct val="150000"/>
              </a:lnSpc>
              <a:spcAft>
                <a:spcPts val="1000"/>
              </a:spcAft>
              <a:buNone/>
            </a:pPr>
            <a:r>
              <a:rPr lang="en-US" sz="4100" b="1" u="sng" dirty="0" smtClean="0">
                <a:solidFill>
                  <a:srgbClr val="FF00FF"/>
                </a:solidFill>
                <a:effectLst>
                  <a:glow rad="101600">
                    <a:srgbClr val="9BBB59">
                      <a:satMod val="175000"/>
                      <a:alpha val="40000"/>
                    </a:srgbClr>
                  </a:glow>
                </a:effectLst>
                <a:latin typeface="Times New Roman" pitchFamily="18" charset="0"/>
                <a:ea typeface="Times New Roman"/>
                <a:cs typeface="Times New Roman" pitchFamily="18" charset="0"/>
              </a:rPr>
              <a:t>Prevention &amp; Treatment</a:t>
            </a:r>
            <a:r>
              <a:rPr lang="en-US" sz="4100" b="1" dirty="0" smtClean="0">
                <a:solidFill>
                  <a:prstClr val="black"/>
                </a:solidFill>
                <a:latin typeface="Times New Roman"/>
                <a:ea typeface="Times New Roman"/>
                <a:cs typeface="Arial"/>
              </a:rPr>
              <a:t> </a:t>
            </a:r>
          </a:p>
          <a:p>
            <a:pPr marL="742950" indent="-742950" algn="just" rtl="0">
              <a:lnSpc>
                <a:spcPct val="150000"/>
              </a:lnSpc>
              <a:spcAft>
                <a:spcPts val="1000"/>
              </a:spcAft>
              <a:buNone/>
            </a:pPr>
            <a:r>
              <a:rPr lang="en-US" sz="2000" dirty="0" smtClean="0">
                <a:latin typeface="Times New Roman" pitchFamily="18" charset="0"/>
                <a:ea typeface="Times New Roman"/>
                <a:cs typeface="Times New Roman" pitchFamily="18" charset="0"/>
              </a:rPr>
              <a:t>2. </a:t>
            </a:r>
            <a:r>
              <a:rPr lang="en-US" sz="2900" dirty="0" smtClean="0">
                <a:latin typeface="Times New Roman" pitchFamily="18" charset="0"/>
                <a:ea typeface="Times New Roman"/>
                <a:cs typeface="Times New Roman" pitchFamily="18" charset="0"/>
              </a:rPr>
              <a:t>Proper care of wounds contaminated with soil, etc; </a:t>
            </a:r>
          </a:p>
          <a:p>
            <a:pPr marL="742950" indent="-742950" algn="just" rtl="0">
              <a:lnSpc>
                <a:spcPct val="150000"/>
              </a:lnSpc>
              <a:spcAft>
                <a:spcPts val="1000"/>
              </a:spcAft>
              <a:buNone/>
            </a:pPr>
            <a:r>
              <a:rPr lang="en-US" sz="2900" dirty="0" smtClean="0">
                <a:latin typeface="Times New Roman" pitchFamily="18" charset="0"/>
                <a:ea typeface="Times New Roman"/>
                <a:cs typeface="Times New Roman" pitchFamily="18" charset="0"/>
              </a:rPr>
              <a:t>3. Prophylactic use of antitoxin; 250–500 units of human antitoxin (tetanus immune globulin) gives adequate systemic protection  for 2–4 weeks. </a:t>
            </a:r>
          </a:p>
          <a:p>
            <a:pPr marL="742950" indent="-742950" algn="just" rtl="0">
              <a:lnSpc>
                <a:spcPct val="150000"/>
              </a:lnSpc>
              <a:spcAft>
                <a:spcPts val="1000"/>
              </a:spcAft>
            </a:pPr>
            <a:r>
              <a:rPr lang="en-US" sz="2900" dirty="0" smtClean="0">
                <a:latin typeface="Times New Roman"/>
                <a:ea typeface="Times New Roman"/>
                <a:cs typeface="Arial"/>
              </a:rPr>
              <a:t>Sometimes they are given very large doses of antitoxin (3000–10,000 units of tetanus immune globulin) intravenously in an effort to neutralize toxin that has not yet been bound to nervous tissue. </a:t>
            </a:r>
          </a:p>
          <a:p>
            <a:pPr marL="742950" indent="-742950" algn="just" rtl="0">
              <a:lnSpc>
                <a:spcPct val="150000"/>
              </a:lnSpc>
              <a:spcAft>
                <a:spcPts val="1000"/>
              </a:spcAft>
            </a:pPr>
            <a:r>
              <a:rPr lang="en-US" sz="2900" dirty="0" smtClean="0">
                <a:latin typeface="Times New Roman"/>
                <a:ea typeface="Times New Roman"/>
                <a:cs typeface="Arial"/>
              </a:rPr>
              <a:t>But the efficacy of antitoxin for treatment is doubtful except in neonatal tetanus, where it may be lifesaving.</a:t>
            </a:r>
          </a:p>
          <a:p>
            <a:pPr marL="742950" indent="-742950" algn="just" rtl="0">
              <a:lnSpc>
                <a:spcPct val="150000"/>
              </a:lnSpc>
              <a:spcAft>
                <a:spcPts val="1000"/>
              </a:spcAft>
              <a:buNone/>
            </a:pPr>
            <a:r>
              <a:rPr lang="en-US" sz="2900" dirty="0" smtClean="0">
                <a:latin typeface="Times New Roman" pitchFamily="18" charset="0"/>
                <a:ea typeface="Times New Roman"/>
                <a:cs typeface="Times New Roman" pitchFamily="18" charset="0"/>
              </a:rPr>
              <a:t>4. Administration of penicillin. </a:t>
            </a:r>
          </a:p>
          <a:p>
            <a:pPr marL="742950" indent="-742950" algn="just" rtl="0">
              <a:lnSpc>
                <a:spcPct val="150000"/>
              </a:lnSpc>
              <a:spcAft>
                <a:spcPts val="1000"/>
              </a:spcAft>
              <a:buNone/>
            </a:pPr>
            <a:r>
              <a:rPr lang="en-US" sz="2900" dirty="0" smtClean="0">
                <a:latin typeface="Times New Roman" pitchFamily="18" charset="0"/>
                <a:ea typeface="Times New Roman"/>
                <a:cs typeface="Times New Roman" pitchFamily="18" charset="0"/>
              </a:rPr>
              <a:t>5. Patients who develop symptoms of tetanus should receive muscle relaxants, sedation, and assisted ventilation. </a:t>
            </a:r>
          </a:p>
          <a:p>
            <a:pPr marL="742950" indent="-742950" algn="just" rtl="0">
              <a:lnSpc>
                <a:spcPct val="150000"/>
              </a:lnSpc>
              <a:spcAft>
                <a:spcPts val="1000"/>
              </a:spcAft>
              <a:buNone/>
            </a:pPr>
            <a:r>
              <a:rPr lang="en-US" sz="2900" dirty="0" smtClean="0">
                <a:latin typeface="Times New Roman" pitchFamily="18" charset="0"/>
                <a:ea typeface="Times New Roman"/>
                <a:cs typeface="Times New Roman" pitchFamily="18" charset="0"/>
              </a:rPr>
              <a:t>6. Surgical debridement is vitally important because it removes the necrotic tissue that is essential for proliferation of the organisms.</a:t>
            </a:r>
          </a:p>
          <a:p>
            <a:pPr marL="457200" indent="-457200" algn="just" rtl="0">
              <a:lnSpc>
                <a:spcPct val="150000"/>
              </a:lnSpc>
              <a:spcAft>
                <a:spcPts val="1000"/>
              </a:spcAft>
              <a:buNone/>
            </a:pPr>
            <a:endParaRPr lang="en-US" sz="2000" dirty="0" smtClean="0">
              <a:latin typeface="Times New Roman" pitchFamily="18" charset="0"/>
              <a:ea typeface="Times New Roman"/>
              <a:cs typeface="Times New Roman" pitchFamily="18" charset="0"/>
            </a:endParaRPr>
          </a:p>
          <a:p>
            <a:pPr marL="457200" indent="-457200" algn="just" rtl="0">
              <a:lnSpc>
                <a:spcPct val="150000"/>
              </a:lnSpc>
              <a:spcAft>
                <a:spcPts val="1000"/>
              </a:spcAft>
              <a:buNone/>
            </a:pPr>
            <a:r>
              <a:rPr lang="en-US" sz="2000" dirty="0" smtClean="0">
                <a:solidFill>
                  <a:prstClr val="black"/>
                </a:solidFill>
                <a:latin typeface="Times New Roman" pitchFamily="18" charset="0"/>
                <a:ea typeface="Times New Roman"/>
                <a:cs typeface="Times New Roman" pitchFamily="18" charset="0"/>
              </a:rPr>
              <a:t> </a:t>
            </a:r>
            <a:endParaRPr lang="en-US" sz="2000" dirty="0" smtClean="0">
              <a:solidFill>
                <a:prstClr val="black"/>
              </a:solidFill>
              <a:latin typeface="Times New Roman" pitchFamily="18" charset="0"/>
              <a:ea typeface="Calibri"/>
              <a:cs typeface="Times New Roman" pitchFamily="18" charset="0"/>
            </a:endParaRPr>
          </a:p>
          <a:p>
            <a:pPr algn="just" rtl="0">
              <a:lnSpc>
                <a:spcPct val="150000"/>
              </a:lnSpc>
              <a:spcAft>
                <a:spcPts val="1000"/>
              </a:spcAft>
              <a:buNone/>
            </a:pPr>
            <a:endParaRPr lang="en-US" dirty="0" smtClean="0">
              <a:ea typeface="Calibri"/>
              <a:cs typeface="Arial"/>
            </a:endParaRPr>
          </a:p>
          <a:p>
            <a:endParaRPr lang="ar-SA"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6" name="Content Placeholder 5" descr="images (13).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effectLst>
                  <a:glow rad="139700">
                    <a:schemeClr val="accent4">
                      <a:satMod val="175000"/>
                      <a:alpha val="40000"/>
                    </a:schemeClr>
                  </a:glow>
                </a:effectLst>
                <a:latin typeface="Times New Roman" pitchFamily="18" charset="0"/>
                <a:cs typeface="Times New Roman" pitchFamily="18" charset="0"/>
              </a:rPr>
              <a:t>Clostridium species</a:t>
            </a:r>
            <a:endParaRPr lang="ar-SA" dirty="0"/>
          </a:p>
        </p:txBody>
      </p:sp>
      <p:sp>
        <p:nvSpPr>
          <p:cNvPr id="3" name="Content Placeholder 2"/>
          <p:cNvSpPr>
            <a:spLocks noGrp="1"/>
          </p:cNvSpPr>
          <p:nvPr>
            <p:ph idx="1"/>
          </p:nvPr>
        </p:nvSpPr>
        <p:spPr/>
        <p:txBody>
          <a:bodyPr>
            <a:normAutofit/>
          </a:bodyPr>
          <a:lstStyle/>
          <a:p>
            <a:pPr algn="just" rtl="0">
              <a:lnSpc>
                <a:spcPct val="115000"/>
              </a:lnSpc>
              <a:spcAft>
                <a:spcPts val="1000"/>
              </a:spcAft>
            </a:pPr>
            <a:r>
              <a:rPr lang="en-US" sz="3600" b="1" u="sng" dirty="0" smtClean="0">
                <a:solidFill>
                  <a:srgbClr val="FF0000"/>
                </a:solidFill>
                <a:latin typeface="Times New Roman"/>
                <a:ea typeface="Calibri"/>
                <a:cs typeface="Arial"/>
              </a:rPr>
              <a:t>Introduction</a:t>
            </a:r>
            <a:endParaRPr lang="en-US" sz="2400" u="sng" dirty="0">
              <a:solidFill>
                <a:srgbClr val="FF0000"/>
              </a:solidFill>
              <a:ea typeface="Calibri"/>
              <a:cs typeface="Arial"/>
            </a:endParaRPr>
          </a:p>
          <a:p>
            <a:pPr algn="just" rtl="0">
              <a:lnSpc>
                <a:spcPct val="150000"/>
              </a:lnSpc>
              <a:buNone/>
            </a:pPr>
            <a:r>
              <a:rPr lang="en-US" dirty="0" smtClean="0">
                <a:latin typeface="Times New Roman"/>
                <a:ea typeface="Times New Roman"/>
                <a:cs typeface="Times New Roman"/>
              </a:rPr>
              <a:t>     These bacilli are </a:t>
            </a:r>
            <a:r>
              <a:rPr lang="en-US" b="1" dirty="0" smtClean="0">
                <a:latin typeface="Times New Roman"/>
                <a:ea typeface="Times New Roman"/>
                <a:cs typeface="Times New Roman"/>
              </a:rPr>
              <a:t>ubiquitous,</a:t>
            </a:r>
            <a:r>
              <a:rPr lang="en-US" dirty="0" smtClean="0">
                <a:latin typeface="Times New Roman"/>
                <a:ea typeface="Times New Roman"/>
                <a:cs typeface="Times New Roman"/>
              </a:rPr>
              <a:t> and because they form </a:t>
            </a:r>
            <a:r>
              <a:rPr lang="en-US" b="1" dirty="0" smtClean="0">
                <a:latin typeface="Times New Roman"/>
                <a:ea typeface="Times New Roman"/>
                <a:cs typeface="Times New Roman"/>
              </a:rPr>
              <a:t>spores,</a:t>
            </a:r>
            <a:r>
              <a:rPr lang="en-US" dirty="0" smtClean="0">
                <a:latin typeface="Times New Roman"/>
                <a:ea typeface="Times New Roman"/>
                <a:cs typeface="Times New Roman"/>
              </a:rPr>
              <a:t> they  are resistant to heat and disinfectants and  can survive in the environment for many years.</a:t>
            </a:r>
            <a:endParaRPr lang="en-US" sz="2800" dirty="0" smtClean="0">
              <a:latin typeface="Times New Roman"/>
              <a:ea typeface="Times New Roman"/>
            </a:endParaRPr>
          </a:p>
          <a:p>
            <a:pPr algn="just" rtl="0"/>
            <a:endParaRPr lang="ar-SA" dirty="0"/>
          </a:p>
        </p:txBody>
      </p:sp>
      <p:pic>
        <p:nvPicPr>
          <p:cNvPr id="4" name="Picture 2" descr="http://www.ppdictionary.com/bacteria/gpbac/botulinum_type_a.jpg"/>
          <p:cNvPicPr>
            <a:picLocks noChangeAspect="1" noChangeArrowheads="1"/>
          </p:cNvPicPr>
          <p:nvPr/>
        </p:nvPicPr>
        <p:blipFill>
          <a:blip r:embed="rId2"/>
          <a:srcRect/>
          <a:stretch>
            <a:fillRect/>
          </a:stretch>
        </p:blipFill>
        <p:spPr bwMode="auto">
          <a:xfrm>
            <a:off x="5292725" y="546100"/>
            <a:ext cx="3603625" cy="1806576"/>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3225" y="0"/>
            <a:ext cx="8740775" cy="1295400"/>
          </a:xfrm>
        </p:spPr>
        <p:txBody>
          <a:bodyPr>
            <a:normAutofit fontScale="90000"/>
          </a:bodyPr>
          <a:lstStyle/>
          <a:p>
            <a:pPr algn="l" rtl="0"/>
            <a:r>
              <a:rPr lang="en-US" b="1" u="sng" dirty="0" smtClean="0">
                <a:solidFill>
                  <a:srgbClr val="FF0000"/>
                </a:solidFill>
                <a:effectLst>
                  <a:glow rad="63500">
                    <a:schemeClr val="accent1">
                      <a:satMod val="175000"/>
                      <a:alpha val="40000"/>
                    </a:schemeClr>
                  </a:glow>
                </a:effectLst>
                <a:latin typeface="Times New Roman" pitchFamily="18" charset="0"/>
                <a:cs typeface="Times New Roman" pitchFamily="18" charset="0"/>
              </a:rPr>
              <a:t>Characteristics</a:t>
            </a:r>
            <a:r>
              <a:rPr lang="en-US" b="1" dirty="0" smtClean="0">
                <a:solidFill>
                  <a:srgbClr val="FF0000"/>
                </a:solidFill>
                <a:latin typeface="Times New Roman" pitchFamily="18" charset="0"/>
                <a:cs typeface="Times New Roman" pitchFamily="18" charset="0"/>
              </a:rPr>
              <a:t>:</a:t>
            </a:r>
            <a:br>
              <a:rPr lang="en-US" b="1" dirty="0" smtClean="0">
                <a:solidFill>
                  <a:srgbClr val="FF0000"/>
                </a:solidFill>
                <a:latin typeface="Times New Roman" pitchFamily="18" charset="0"/>
                <a:cs typeface="Times New Roman" pitchFamily="18" charset="0"/>
              </a:rPr>
            </a:br>
            <a:endParaRPr lang="ar-SA" dirty="0">
              <a:latin typeface="Times New Roman" pitchFamily="18" charset="0"/>
              <a:cs typeface="Times New Roman" pitchFamily="18" charset="0"/>
            </a:endParaRPr>
          </a:p>
        </p:txBody>
      </p:sp>
      <p:sp>
        <p:nvSpPr>
          <p:cNvPr id="3" name="Subtitle 2"/>
          <p:cNvSpPr>
            <a:spLocks noGrp="1"/>
          </p:cNvSpPr>
          <p:nvPr>
            <p:ph type="subTitle" idx="1"/>
          </p:nvPr>
        </p:nvSpPr>
        <p:spPr>
          <a:xfrm>
            <a:off x="247650" y="546101"/>
            <a:ext cx="8648700" cy="6486524"/>
          </a:xfrm>
        </p:spPr>
        <p:txBody>
          <a:bodyPr>
            <a:normAutofit fontScale="92500" lnSpcReduction="10000"/>
          </a:bodyPr>
          <a:lstStyle/>
          <a:p>
            <a:endParaRPr lang="en-US" b="1" dirty="0"/>
          </a:p>
          <a:p>
            <a:pPr marL="514350" indent="-514350" algn="just" rtl="0">
              <a:lnSpc>
                <a:spcPct val="120000"/>
              </a:lnSpc>
              <a:buFont typeface="+mj-lt"/>
              <a:buAutoNum type="arabicPeriod"/>
            </a:pPr>
            <a:r>
              <a:rPr lang="en-US" sz="3000" dirty="0" smtClean="0">
                <a:solidFill>
                  <a:schemeClr val="tx1"/>
                </a:solidFill>
                <a:latin typeface="Times New Roman" pitchFamily="18" charset="0"/>
                <a:cs typeface="Times New Roman" pitchFamily="18" charset="0"/>
              </a:rPr>
              <a:t>Clostridia are large gram-positive  rods, </a:t>
            </a:r>
            <a:r>
              <a:rPr lang="en-US" sz="3000" u="sng" dirty="0" smtClean="0">
                <a:solidFill>
                  <a:schemeClr val="tx1"/>
                </a:solidFill>
                <a:latin typeface="Times New Roman" pitchFamily="18" charset="0"/>
                <a:cs typeface="Times New Roman" pitchFamily="18" charset="0"/>
              </a:rPr>
              <a:t>anaerobic</a:t>
            </a:r>
            <a:r>
              <a:rPr lang="en-US" sz="3000" dirty="0">
                <a:solidFill>
                  <a:schemeClr val="tx1"/>
                </a:solidFill>
                <a:latin typeface="Times New Roman" pitchFamily="18" charset="0"/>
                <a:cs typeface="Times New Roman" pitchFamily="18" charset="0"/>
              </a:rPr>
              <a:t>, </a:t>
            </a:r>
            <a:r>
              <a:rPr lang="en-US" sz="3000" dirty="0" smtClean="0">
                <a:solidFill>
                  <a:schemeClr val="tx1"/>
                </a:solidFill>
                <a:latin typeface="Times New Roman" pitchFamily="18" charset="0"/>
                <a:cs typeface="Times New Roman" pitchFamily="18" charset="0"/>
              </a:rPr>
              <a:t>spore-forming, motile and possess </a:t>
            </a:r>
            <a:r>
              <a:rPr lang="en-US" sz="3000" dirty="0" err="1" smtClean="0">
                <a:solidFill>
                  <a:schemeClr val="tx1"/>
                </a:solidFill>
                <a:latin typeface="Times New Roman" pitchFamily="18" charset="0"/>
                <a:cs typeface="Times New Roman" pitchFamily="18" charset="0"/>
              </a:rPr>
              <a:t>peritrichous</a:t>
            </a:r>
            <a:r>
              <a:rPr lang="en-US" sz="3000" dirty="0" smtClean="0">
                <a:solidFill>
                  <a:schemeClr val="tx1"/>
                </a:solidFill>
                <a:latin typeface="Times New Roman" pitchFamily="18" charset="0"/>
                <a:cs typeface="Times New Roman" pitchFamily="18" charset="0"/>
              </a:rPr>
              <a:t> flagella, </a:t>
            </a:r>
            <a:endParaRPr lang="en-US" sz="3000" dirty="0">
              <a:solidFill>
                <a:schemeClr val="tx1"/>
              </a:solidFill>
              <a:latin typeface="Times New Roman" pitchFamily="18" charset="0"/>
              <a:cs typeface="Times New Roman" pitchFamily="18" charset="0"/>
            </a:endParaRPr>
          </a:p>
          <a:p>
            <a:pPr marL="514350" indent="-514350" algn="just" rtl="0">
              <a:lnSpc>
                <a:spcPct val="120000"/>
              </a:lnSpc>
              <a:buFont typeface="+mj-lt"/>
              <a:buAutoNum type="arabicPeriod"/>
            </a:pPr>
            <a:r>
              <a:rPr lang="en-US" sz="3000" dirty="0" smtClean="0">
                <a:solidFill>
                  <a:schemeClr val="tx1"/>
                </a:solidFill>
                <a:latin typeface="Times New Roman" pitchFamily="18" charset="0"/>
                <a:cs typeface="Times New Roman" pitchFamily="18" charset="0"/>
              </a:rPr>
              <a:t>Most </a:t>
            </a:r>
            <a:r>
              <a:rPr lang="en-US" sz="3000" dirty="0">
                <a:solidFill>
                  <a:schemeClr val="tx1"/>
                </a:solidFill>
                <a:latin typeface="Times New Roman" pitchFamily="18" charset="0"/>
                <a:cs typeface="Times New Roman" pitchFamily="18" charset="0"/>
              </a:rPr>
              <a:t>species are soil saprophytes but a few are </a:t>
            </a:r>
            <a:r>
              <a:rPr lang="en-US" sz="3000" dirty="0" smtClean="0">
                <a:solidFill>
                  <a:schemeClr val="tx1"/>
                </a:solidFill>
                <a:latin typeface="Times New Roman" pitchFamily="18" charset="0"/>
                <a:cs typeface="Times New Roman" pitchFamily="18" charset="0"/>
              </a:rPr>
              <a:t>pathogens to </a:t>
            </a:r>
            <a:r>
              <a:rPr lang="en-US" sz="3000" dirty="0">
                <a:solidFill>
                  <a:schemeClr val="tx1"/>
                </a:solidFill>
                <a:latin typeface="Times New Roman" pitchFamily="18" charset="0"/>
                <a:cs typeface="Times New Roman" pitchFamily="18" charset="0"/>
              </a:rPr>
              <a:t>human.</a:t>
            </a:r>
          </a:p>
          <a:p>
            <a:pPr marL="514350" indent="-514350" algn="just" rtl="0">
              <a:lnSpc>
                <a:spcPct val="120000"/>
              </a:lnSpc>
              <a:buFont typeface="+mj-lt"/>
              <a:buAutoNum type="arabicPeriod"/>
            </a:pPr>
            <a:r>
              <a:rPr lang="en-US" sz="3000" dirty="0" smtClean="0">
                <a:solidFill>
                  <a:schemeClr val="tx1"/>
                </a:solidFill>
                <a:latin typeface="Times New Roman" pitchFamily="18" charset="0"/>
                <a:cs typeface="Times New Roman" pitchFamily="18" charset="0"/>
              </a:rPr>
              <a:t>They </a:t>
            </a:r>
            <a:r>
              <a:rPr lang="en-US" sz="3000" dirty="0">
                <a:solidFill>
                  <a:schemeClr val="tx1"/>
                </a:solidFill>
                <a:latin typeface="Times New Roman" pitchFamily="18" charset="0"/>
                <a:cs typeface="Times New Roman" pitchFamily="18" charset="0"/>
              </a:rPr>
              <a:t>inhabit human and animal intestine, soil, </a:t>
            </a:r>
            <a:r>
              <a:rPr lang="en-US" sz="3000" dirty="0" smtClean="0">
                <a:solidFill>
                  <a:schemeClr val="tx1"/>
                </a:solidFill>
                <a:latin typeface="Times New Roman" pitchFamily="18" charset="0"/>
                <a:cs typeface="Times New Roman" pitchFamily="18" charset="0"/>
              </a:rPr>
              <a:t>water  decaying </a:t>
            </a:r>
            <a:r>
              <a:rPr lang="en-US" sz="3000" dirty="0">
                <a:solidFill>
                  <a:schemeClr val="tx1"/>
                </a:solidFill>
                <a:latin typeface="Times New Roman" pitchFamily="18" charset="0"/>
                <a:cs typeface="Times New Roman" pitchFamily="18" charset="0"/>
              </a:rPr>
              <a:t>animal and plant </a:t>
            </a:r>
            <a:r>
              <a:rPr lang="en-US" sz="3000" dirty="0" smtClean="0">
                <a:solidFill>
                  <a:schemeClr val="tx1"/>
                </a:solidFill>
                <a:latin typeface="Times New Roman" pitchFamily="18" charset="0"/>
                <a:cs typeface="Times New Roman" pitchFamily="18" charset="0"/>
              </a:rPr>
              <a:t>matter.</a:t>
            </a:r>
          </a:p>
          <a:p>
            <a:pPr marL="514350" indent="-514350" algn="just" rtl="0">
              <a:lnSpc>
                <a:spcPct val="120000"/>
              </a:lnSpc>
              <a:buFont typeface="+mj-lt"/>
              <a:buAutoNum type="arabicPeriod"/>
            </a:pPr>
            <a:r>
              <a:rPr lang="en-US" sz="3000" dirty="0" smtClean="0">
                <a:solidFill>
                  <a:schemeClr val="tx1"/>
                </a:solidFill>
                <a:latin typeface="Times New Roman" pitchFamily="18" charset="0"/>
                <a:cs typeface="Times New Roman" pitchFamily="18" charset="0"/>
              </a:rPr>
              <a:t>Spores </a:t>
            </a:r>
            <a:r>
              <a:rPr lang="en-US" sz="3000" dirty="0">
                <a:solidFill>
                  <a:schemeClr val="tx1"/>
                </a:solidFill>
                <a:latin typeface="Times New Roman" pitchFamily="18" charset="0"/>
                <a:cs typeface="Times New Roman" pitchFamily="18" charset="0"/>
              </a:rPr>
              <a:t>of clostridia are </a:t>
            </a:r>
            <a:r>
              <a:rPr lang="en-US" sz="3000" dirty="0">
                <a:solidFill>
                  <a:srgbClr val="FF0000"/>
                </a:solidFill>
                <a:latin typeface="Times New Roman" pitchFamily="18" charset="0"/>
                <a:cs typeface="Times New Roman" pitchFamily="18" charset="0"/>
              </a:rPr>
              <a:t>wider than </a:t>
            </a:r>
            <a:r>
              <a:rPr lang="en-US" sz="3000" dirty="0">
                <a:solidFill>
                  <a:schemeClr val="tx1"/>
                </a:solidFill>
                <a:latin typeface="Times New Roman" pitchFamily="18" charset="0"/>
                <a:cs typeface="Times New Roman" pitchFamily="18" charset="0"/>
              </a:rPr>
              <a:t>the diameter of </a:t>
            </a:r>
            <a:r>
              <a:rPr lang="en-US" sz="3000" dirty="0" smtClean="0">
                <a:solidFill>
                  <a:schemeClr val="tx1"/>
                </a:solidFill>
                <a:latin typeface="Times New Roman" pitchFamily="18" charset="0"/>
                <a:cs typeface="Times New Roman" pitchFamily="18" charset="0"/>
              </a:rPr>
              <a:t>organism and located centrally, </a:t>
            </a:r>
            <a:r>
              <a:rPr lang="en-US" sz="3000" dirty="0" err="1" smtClean="0">
                <a:solidFill>
                  <a:schemeClr val="tx1"/>
                </a:solidFill>
                <a:latin typeface="Times New Roman" pitchFamily="18" charset="0"/>
                <a:cs typeface="Times New Roman" pitchFamily="18" charset="0"/>
              </a:rPr>
              <a:t>subterminally</a:t>
            </a:r>
            <a:r>
              <a:rPr lang="en-US" sz="3000" dirty="0" smtClean="0">
                <a:solidFill>
                  <a:schemeClr val="tx1"/>
                </a:solidFill>
                <a:latin typeface="Times New Roman" pitchFamily="18" charset="0"/>
                <a:cs typeface="Times New Roman" pitchFamily="18" charset="0"/>
              </a:rPr>
              <a:t> and terminally.</a:t>
            </a:r>
          </a:p>
          <a:p>
            <a:pPr marL="514350" indent="-514350" algn="just" rtl="0">
              <a:lnSpc>
                <a:spcPct val="120000"/>
              </a:lnSpc>
              <a:buFont typeface="+mj-lt"/>
              <a:buAutoNum type="arabicPeriod"/>
            </a:pPr>
            <a:r>
              <a:rPr lang="en-US" sz="3000" dirty="0" smtClean="0">
                <a:solidFill>
                  <a:schemeClr val="tx1"/>
                </a:solidFill>
                <a:latin typeface="Times New Roman" pitchFamily="18" charset="0"/>
                <a:cs typeface="Times New Roman" pitchFamily="18" charset="0"/>
              </a:rPr>
              <a:t>The genus Clostridium is extremely heterogeneous and more than 190 species have been described.</a:t>
            </a:r>
          </a:p>
          <a:p>
            <a:pPr algn="l" rtl="0"/>
            <a:endParaRPr lang="en-US" dirty="0" smtClean="0">
              <a:solidFill>
                <a:schemeClr val="tx1"/>
              </a:solidFill>
            </a:endParaRPr>
          </a:p>
          <a:p>
            <a:pPr algn="l" rtl="0"/>
            <a:endParaRPr lang="en-US" dirty="0">
              <a:solidFill>
                <a:schemeClr val="tx1"/>
              </a:solidFill>
            </a:endParaRPr>
          </a:p>
          <a:p>
            <a:pPr algn="l" rtl="0"/>
            <a:endParaRPr lang="ar-SA"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 name="Content Placeholder 3" descr="images (3).jpg"/>
          <p:cNvPicPr>
            <a:picLocks noGrp="1" noChangeAspect="1"/>
          </p:cNvPicPr>
          <p:nvPr>
            <p:ph idx="1"/>
          </p:nvPr>
        </p:nvPicPr>
        <p:blipFill>
          <a:blip r:embed="rId2"/>
          <a:stretch>
            <a:fillRect/>
          </a:stretch>
        </p:blipFill>
        <p:spPr>
          <a:xfrm>
            <a:off x="968375" y="546100"/>
            <a:ext cx="3168000" cy="3168000"/>
          </a:xfrm>
        </p:spPr>
      </p:pic>
      <p:pic>
        <p:nvPicPr>
          <p:cNvPr id="5" name="Picture 4" descr="Clostridium-tetani.jpg"/>
          <p:cNvPicPr>
            <a:picLocks noChangeAspect="1"/>
          </p:cNvPicPr>
          <p:nvPr/>
        </p:nvPicPr>
        <p:blipFill>
          <a:blip r:embed="rId3"/>
          <a:stretch>
            <a:fillRect/>
          </a:stretch>
        </p:blipFill>
        <p:spPr>
          <a:xfrm>
            <a:off x="4572000" y="546100"/>
            <a:ext cx="4118809" cy="3276000"/>
          </a:xfrm>
          <a:prstGeom prst="rect">
            <a:avLst/>
          </a:prstGeom>
        </p:spPr>
      </p:pic>
      <p:pic>
        <p:nvPicPr>
          <p:cNvPr id="6" name="Picture 5" descr="012_06.jpeg"/>
          <p:cNvPicPr>
            <a:picLocks noChangeAspect="1"/>
          </p:cNvPicPr>
          <p:nvPr/>
        </p:nvPicPr>
        <p:blipFill>
          <a:blip r:embed="rId4" cstate="print"/>
          <a:stretch>
            <a:fillRect/>
          </a:stretch>
        </p:blipFill>
        <p:spPr>
          <a:xfrm>
            <a:off x="5292724" y="4149725"/>
            <a:ext cx="3603625" cy="2162175"/>
          </a:xfrm>
          <a:prstGeom prst="rect">
            <a:avLst/>
          </a:prstGeom>
        </p:spPr>
      </p:pic>
      <p:pic>
        <p:nvPicPr>
          <p:cNvPr id="8" name="Picture 7" descr="images (4).jpg"/>
          <p:cNvPicPr>
            <a:picLocks noChangeAspect="1"/>
          </p:cNvPicPr>
          <p:nvPr/>
        </p:nvPicPr>
        <p:blipFill>
          <a:blip r:embed="rId5"/>
          <a:stretch>
            <a:fillRect/>
          </a:stretch>
        </p:blipFill>
        <p:spPr>
          <a:xfrm>
            <a:off x="968375" y="4149724"/>
            <a:ext cx="4116388" cy="216217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46100"/>
            <a:ext cx="9144000" cy="6311900"/>
          </a:xfrm>
          <a:noFill/>
          <a:ln>
            <a:noFill/>
          </a:ln>
        </p:spPr>
        <p:txBody>
          <a:bodyPr>
            <a:noAutofit/>
          </a:bodyPr>
          <a:lstStyle/>
          <a:p>
            <a:pPr lvl="0" algn="just" rtl="0">
              <a:lnSpc>
                <a:spcPct val="150000"/>
              </a:lnSpc>
              <a:buFont typeface="Symbol"/>
              <a:buChar char=""/>
            </a:pPr>
            <a:r>
              <a:rPr lang="en-US" sz="1800" b="1" dirty="0" smtClean="0">
                <a:latin typeface="Times New Roman"/>
                <a:ea typeface="Times New Roman"/>
                <a:cs typeface="Arial"/>
              </a:rPr>
              <a:t>Culture:   Clostridia are growing well  </a:t>
            </a:r>
            <a:r>
              <a:rPr lang="en-US" sz="1800" b="1" u="sng" dirty="0" smtClean="0">
                <a:latin typeface="Times New Roman"/>
                <a:ea typeface="Times New Roman"/>
                <a:cs typeface="Arial"/>
              </a:rPr>
              <a:t>under anaerobic conditions</a:t>
            </a:r>
            <a:r>
              <a:rPr lang="en-US" sz="1800" b="1" dirty="0" smtClean="0">
                <a:latin typeface="Times New Roman"/>
                <a:ea typeface="Times New Roman"/>
                <a:cs typeface="Arial"/>
              </a:rPr>
              <a:t> </a:t>
            </a:r>
            <a:r>
              <a:rPr lang="en-US" sz="1800" b="1" u="sng" dirty="0" smtClean="0">
                <a:latin typeface="Times New Roman"/>
                <a:ea typeface="Times New Roman"/>
                <a:cs typeface="Arial"/>
              </a:rPr>
              <a:t>on the blood-enriched media</a:t>
            </a:r>
            <a:r>
              <a:rPr lang="en-US" sz="1800" b="1" dirty="0" smtClean="0">
                <a:latin typeface="Times New Roman"/>
                <a:ea typeface="Times New Roman"/>
                <a:cs typeface="Arial"/>
              </a:rPr>
              <a:t>; a few species are </a:t>
            </a:r>
            <a:r>
              <a:rPr lang="en-US" sz="1800" b="1" dirty="0" err="1" smtClean="0">
                <a:latin typeface="Times New Roman"/>
                <a:ea typeface="Times New Roman"/>
                <a:cs typeface="Arial"/>
              </a:rPr>
              <a:t>aerotolerant</a:t>
            </a:r>
            <a:r>
              <a:rPr lang="en-US" sz="1800" b="1" dirty="0" smtClean="0">
                <a:latin typeface="Times New Roman"/>
                <a:ea typeface="Times New Roman"/>
                <a:cs typeface="Arial"/>
              </a:rPr>
              <a:t>. </a:t>
            </a:r>
            <a:endParaRPr lang="en-US" sz="1800" b="1" dirty="0">
              <a:ea typeface="Calibri"/>
              <a:cs typeface="Arial"/>
            </a:endParaRPr>
          </a:p>
          <a:p>
            <a:pPr lvl="0" algn="just" rtl="0">
              <a:lnSpc>
                <a:spcPct val="150000"/>
              </a:lnSpc>
              <a:buFont typeface="Symbol"/>
              <a:buChar char=""/>
            </a:pPr>
            <a:r>
              <a:rPr lang="en-US" sz="1800" b="1" dirty="0" smtClean="0">
                <a:latin typeface="Times New Roman"/>
                <a:ea typeface="Times New Roman"/>
                <a:cs typeface="Arial"/>
              </a:rPr>
              <a:t>Colony Forms:  Some clostridia produce large raised colonies (</a:t>
            </a:r>
            <a:r>
              <a:rPr lang="en-US" sz="1800" b="1" dirty="0" err="1" smtClean="0">
                <a:latin typeface="Times New Roman"/>
                <a:ea typeface="Times New Roman"/>
                <a:cs typeface="Arial"/>
              </a:rPr>
              <a:t>eg</a:t>
            </a:r>
            <a:r>
              <a:rPr lang="en-US" sz="1800" b="1" dirty="0" smtClean="0">
                <a:latin typeface="Times New Roman"/>
                <a:ea typeface="Times New Roman"/>
                <a:cs typeface="Arial"/>
              </a:rPr>
              <a:t>, </a:t>
            </a:r>
            <a:r>
              <a:rPr lang="en-US" sz="1800" b="1" i="1" dirty="0" smtClean="0">
                <a:latin typeface="Times New Roman"/>
                <a:ea typeface="Times New Roman"/>
                <a:cs typeface="Arial"/>
              </a:rPr>
              <a:t>C </a:t>
            </a:r>
            <a:r>
              <a:rPr lang="en-US" sz="1800" b="1" i="1" dirty="0" err="1" smtClean="0">
                <a:latin typeface="Times New Roman"/>
                <a:ea typeface="Times New Roman"/>
                <a:cs typeface="Arial"/>
              </a:rPr>
              <a:t>perfringens</a:t>
            </a:r>
            <a:r>
              <a:rPr lang="en-US" sz="1800" b="1" dirty="0" smtClean="0">
                <a:latin typeface="Times New Roman"/>
                <a:ea typeface="Times New Roman"/>
                <a:cs typeface="Arial"/>
              </a:rPr>
              <a:t>); others smaller colonies (</a:t>
            </a:r>
            <a:r>
              <a:rPr lang="en-US" sz="1800" b="1" dirty="0" err="1" smtClean="0">
                <a:latin typeface="Times New Roman"/>
                <a:ea typeface="Times New Roman"/>
                <a:cs typeface="Arial"/>
              </a:rPr>
              <a:t>eg</a:t>
            </a:r>
            <a:r>
              <a:rPr lang="en-US" sz="1800" b="1" dirty="0" smtClean="0">
                <a:latin typeface="Times New Roman"/>
                <a:ea typeface="Times New Roman"/>
                <a:cs typeface="Arial"/>
              </a:rPr>
              <a:t>, </a:t>
            </a:r>
            <a:r>
              <a:rPr lang="en-US" sz="1800" b="1" i="1" dirty="0" smtClean="0">
                <a:latin typeface="Times New Roman"/>
                <a:ea typeface="Times New Roman"/>
                <a:cs typeface="Arial"/>
              </a:rPr>
              <a:t>C </a:t>
            </a:r>
            <a:r>
              <a:rPr lang="en-US" sz="1800" b="1" i="1" dirty="0" err="1" smtClean="0">
                <a:latin typeface="Times New Roman"/>
                <a:ea typeface="Times New Roman"/>
                <a:cs typeface="Arial"/>
              </a:rPr>
              <a:t>tetani</a:t>
            </a:r>
            <a:r>
              <a:rPr lang="en-US" sz="1800" b="1" dirty="0" smtClean="0">
                <a:latin typeface="Times New Roman"/>
                <a:ea typeface="Times New Roman"/>
                <a:cs typeface="Arial"/>
              </a:rPr>
              <a:t>). Some clostridia form colonies that spread on the agar surface.</a:t>
            </a:r>
            <a:endParaRPr lang="en-US" sz="1800" b="1" dirty="0">
              <a:ea typeface="Calibri"/>
              <a:cs typeface="Arial"/>
            </a:endParaRPr>
          </a:p>
          <a:p>
            <a:pPr lvl="0" algn="just" rtl="0">
              <a:lnSpc>
                <a:spcPct val="150000"/>
              </a:lnSpc>
              <a:spcAft>
                <a:spcPts val="1000"/>
              </a:spcAft>
              <a:buFont typeface="Symbol"/>
              <a:buChar char=""/>
            </a:pPr>
            <a:r>
              <a:rPr lang="en-US" sz="1800" b="1" dirty="0" smtClean="0">
                <a:latin typeface="Times New Roman"/>
                <a:ea typeface="Times New Roman"/>
                <a:cs typeface="Arial"/>
              </a:rPr>
              <a:t> Many clostridia produce a zone of </a:t>
            </a:r>
            <a:r>
              <a:rPr lang="en-US" sz="1800" b="1" dirty="0" err="1" smtClean="0">
                <a:latin typeface="Times New Roman"/>
                <a:ea typeface="Times New Roman"/>
                <a:cs typeface="Arial"/>
              </a:rPr>
              <a:t>hemolysis</a:t>
            </a:r>
            <a:r>
              <a:rPr lang="en-US" sz="1800" b="1" dirty="0" smtClean="0">
                <a:latin typeface="Times New Roman"/>
                <a:ea typeface="Times New Roman"/>
                <a:cs typeface="Arial"/>
              </a:rPr>
              <a:t> on blood agar. </a:t>
            </a:r>
            <a:r>
              <a:rPr lang="en-US" sz="1800" b="1" i="1" dirty="0" smtClean="0">
                <a:latin typeface="Times New Roman"/>
                <a:ea typeface="Times New Roman"/>
                <a:cs typeface="Arial"/>
              </a:rPr>
              <a:t>C </a:t>
            </a:r>
            <a:r>
              <a:rPr lang="en-US" sz="1800" b="1" i="1" dirty="0" err="1" smtClean="0">
                <a:latin typeface="Times New Roman"/>
                <a:ea typeface="Times New Roman"/>
                <a:cs typeface="Arial"/>
              </a:rPr>
              <a:t>perfringens</a:t>
            </a:r>
            <a:r>
              <a:rPr lang="en-US" sz="1800" b="1" dirty="0" smtClean="0">
                <a:latin typeface="Times New Roman"/>
                <a:ea typeface="Times New Roman"/>
                <a:cs typeface="Arial"/>
              </a:rPr>
              <a:t> characteristically produces a double zone of </a:t>
            </a:r>
            <a:r>
              <a:rPr lang="en-US" sz="1800" b="1" dirty="0" err="1" smtClean="0">
                <a:latin typeface="Times New Roman"/>
                <a:ea typeface="Times New Roman"/>
                <a:cs typeface="Arial"/>
              </a:rPr>
              <a:t>hemolysis</a:t>
            </a:r>
            <a:r>
              <a:rPr lang="en-US" sz="1800" b="1" dirty="0" smtClean="0">
                <a:latin typeface="Times New Roman"/>
                <a:ea typeface="Times New Roman"/>
                <a:cs typeface="Arial"/>
              </a:rPr>
              <a:t> around colonies.</a:t>
            </a:r>
            <a:endParaRPr lang="en-US" sz="1800" b="1" dirty="0">
              <a:ea typeface="Calibri"/>
              <a:cs typeface="Arial"/>
            </a:endParaRPr>
          </a:p>
          <a:p>
            <a:pPr lvl="0" algn="just" rtl="0">
              <a:lnSpc>
                <a:spcPct val="150000"/>
              </a:lnSpc>
              <a:spcAft>
                <a:spcPts val="1000"/>
              </a:spcAft>
              <a:buFont typeface="Symbol"/>
              <a:buChar char=""/>
            </a:pPr>
            <a:r>
              <a:rPr lang="en-US" sz="1800" b="1" dirty="0" smtClean="0">
                <a:latin typeface="Times New Roman"/>
                <a:ea typeface="Times New Roman"/>
                <a:cs typeface="Arial"/>
              </a:rPr>
              <a:t>Biochemical Characteristics: Clostridia can ferment a variety of sugars; many can digest proteins. Milk is turned acid by some and digested by others and undergoes "stormy fermentation" (</a:t>
            </a:r>
            <a:r>
              <a:rPr lang="en-US" sz="1800" b="1" dirty="0" err="1" smtClean="0">
                <a:latin typeface="Times New Roman"/>
                <a:ea typeface="Times New Roman"/>
                <a:cs typeface="Arial"/>
              </a:rPr>
              <a:t>ie</a:t>
            </a:r>
            <a:r>
              <a:rPr lang="en-US" sz="1800" b="1" dirty="0" smtClean="0">
                <a:latin typeface="Times New Roman"/>
                <a:ea typeface="Times New Roman"/>
                <a:cs typeface="Arial"/>
              </a:rPr>
              <a:t>, clot torn by gas) with a third group (</a:t>
            </a:r>
            <a:r>
              <a:rPr lang="en-US" sz="1800" b="1" dirty="0" err="1" smtClean="0">
                <a:latin typeface="Times New Roman"/>
                <a:ea typeface="Times New Roman"/>
                <a:cs typeface="Arial"/>
              </a:rPr>
              <a:t>eg</a:t>
            </a:r>
            <a:r>
              <a:rPr lang="en-US" sz="1800" b="1" dirty="0" smtClean="0">
                <a:latin typeface="Times New Roman"/>
                <a:ea typeface="Times New Roman"/>
                <a:cs typeface="Arial"/>
              </a:rPr>
              <a:t>, </a:t>
            </a:r>
            <a:r>
              <a:rPr lang="en-US" sz="1800" b="1" i="1" dirty="0" smtClean="0">
                <a:latin typeface="Times New Roman"/>
                <a:ea typeface="Times New Roman"/>
                <a:cs typeface="Arial"/>
              </a:rPr>
              <a:t>C </a:t>
            </a:r>
            <a:r>
              <a:rPr lang="en-US" sz="1800" b="1" i="1" dirty="0" err="1" smtClean="0">
                <a:latin typeface="Times New Roman"/>
                <a:ea typeface="Times New Roman"/>
                <a:cs typeface="Arial"/>
              </a:rPr>
              <a:t>perfringens</a:t>
            </a:r>
            <a:r>
              <a:rPr lang="en-US" sz="1800" b="1" dirty="0" smtClean="0">
                <a:latin typeface="Times New Roman"/>
                <a:ea typeface="Times New Roman"/>
                <a:cs typeface="Arial"/>
              </a:rPr>
              <a:t>). </a:t>
            </a:r>
            <a:endParaRPr lang="en-US" sz="1800" b="1" dirty="0">
              <a:ea typeface="Calibri"/>
              <a:cs typeface="Arial"/>
            </a:endParaRPr>
          </a:p>
          <a:p>
            <a:pPr lvl="0" algn="just" rtl="0">
              <a:lnSpc>
                <a:spcPct val="150000"/>
              </a:lnSpc>
              <a:buFont typeface="Symbol"/>
              <a:buChar char=""/>
            </a:pPr>
            <a:r>
              <a:rPr lang="en-US" sz="1800" b="1" dirty="0" smtClean="0">
                <a:latin typeface="Times New Roman" pitchFamily="18" charset="0"/>
                <a:ea typeface="Times New Roman"/>
                <a:cs typeface="Times New Roman" pitchFamily="18" charset="0"/>
              </a:rPr>
              <a:t>Various enzymes are produced by different species.</a:t>
            </a:r>
            <a:endParaRPr lang="en-US" sz="1800" b="1" dirty="0">
              <a:latin typeface="Times New Roman" pitchFamily="18" charset="0"/>
              <a:ea typeface="Calibri"/>
              <a:cs typeface="Times New Roman" pitchFamily="18" charset="0"/>
            </a:endParaRPr>
          </a:p>
          <a:p>
            <a:pPr lvl="0" algn="just" rtl="0">
              <a:lnSpc>
                <a:spcPct val="150000"/>
              </a:lnSpc>
              <a:spcAft>
                <a:spcPts val="1000"/>
              </a:spcAft>
              <a:buFont typeface="Symbol"/>
              <a:buChar char=""/>
            </a:pPr>
            <a:r>
              <a:rPr lang="en-US" sz="1800" b="1" dirty="0" smtClean="0">
                <a:latin typeface="Times New Roman" pitchFamily="18" charset="0"/>
                <a:ea typeface="Times New Roman"/>
                <a:cs typeface="Times New Roman" pitchFamily="18" charset="0"/>
              </a:rPr>
              <a:t>Antigenic Characteristics:   Clostridia share some antigens but also possess specific soluble antigens that permit grouping by precipitin tests.</a:t>
            </a:r>
            <a:endParaRPr lang="en-US" sz="1800" b="1" dirty="0">
              <a:latin typeface="Times New Roman" pitchFamily="18" charset="0"/>
              <a:ea typeface="Calibri"/>
              <a:cs typeface="Times New Roman" pitchFamily="18" charset="0"/>
            </a:endParaRPr>
          </a:p>
          <a:p>
            <a:pPr algn="l" rtl="0"/>
            <a:endParaRPr lang="ar-SA" sz="1800" dirty="0">
              <a:latin typeface="Times New Roman" pitchFamily="18" charset="0"/>
              <a:cs typeface="Times New Roman" pitchFamily="18" charset="0"/>
            </a:endParaRPr>
          </a:p>
        </p:txBody>
      </p:sp>
      <p:sp>
        <p:nvSpPr>
          <p:cNvPr id="5" name="Rectangle 4"/>
          <p:cNvSpPr/>
          <p:nvPr/>
        </p:nvSpPr>
        <p:spPr>
          <a:xfrm>
            <a:off x="247650" y="0"/>
            <a:ext cx="5765800" cy="1077218"/>
          </a:xfrm>
          <a:prstGeom prst="rect">
            <a:avLst/>
          </a:prstGeom>
        </p:spPr>
        <p:txBody>
          <a:bodyPr wrap="square">
            <a:spAutoFit/>
          </a:bodyPr>
          <a:lstStyle/>
          <a:p>
            <a:pPr algn="l" rtl="0"/>
            <a:r>
              <a:rPr lang="en-US" sz="3200" b="1" u="sng" dirty="0" smtClean="0">
                <a:solidFill>
                  <a:srgbClr val="FF0000"/>
                </a:solidFill>
                <a:effectLst>
                  <a:glow rad="63500">
                    <a:schemeClr val="accent1">
                      <a:satMod val="175000"/>
                      <a:alpha val="40000"/>
                    </a:schemeClr>
                  </a:glow>
                </a:effectLst>
                <a:latin typeface="Times New Roman" pitchFamily="18" charset="0"/>
                <a:cs typeface="Times New Roman" pitchFamily="18" charset="0"/>
              </a:rPr>
              <a:t>Characteristics:</a:t>
            </a:r>
            <a:br>
              <a:rPr lang="en-US" sz="3200" b="1" u="sng" dirty="0" smtClean="0">
                <a:solidFill>
                  <a:srgbClr val="FF0000"/>
                </a:solidFill>
                <a:effectLst>
                  <a:glow rad="63500">
                    <a:schemeClr val="accent1">
                      <a:satMod val="175000"/>
                      <a:alpha val="40000"/>
                    </a:schemeClr>
                  </a:glow>
                </a:effectLst>
                <a:latin typeface="Times New Roman" pitchFamily="18" charset="0"/>
                <a:cs typeface="Times New Roman" pitchFamily="18" charset="0"/>
              </a:rPr>
            </a:br>
            <a:endParaRPr lang="ar-SA" sz="3200" u="sng" dirty="0">
              <a:effectLst>
                <a:glow rad="63500">
                  <a:schemeClr val="accent1">
                    <a:satMod val="175000"/>
                    <a:alpha val="40000"/>
                  </a:schemeClr>
                </a:glo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6000"/>
          </a:xfrm>
        </p:spPr>
        <p:txBody>
          <a:bodyPr>
            <a:noAutofit/>
          </a:bodyPr>
          <a:lstStyle/>
          <a:p>
            <a:pPr marL="342900" indent="-342900" algn="l" rtl="0">
              <a:lnSpc>
                <a:spcPct val="150000"/>
              </a:lnSpc>
              <a:spcBef>
                <a:spcPct val="20000"/>
              </a:spcBef>
              <a:spcAft>
                <a:spcPts val="1000"/>
              </a:spcAft>
            </a:pPr>
            <a:r>
              <a:rPr lang="en-US" sz="2400" dirty="0">
                <a:solidFill>
                  <a:prstClr val="black"/>
                </a:solidFill>
                <a:latin typeface="Times New Roman" pitchFamily="18" charset="0"/>
                <a:cs typeface="Times New Roman" pitchFamily="18" charset="0"/>
              </a:rPr>
              <a:t/>
            </a:r>
            <a:br>
              <a:rPr lang="en-US" sz="2400" dirty="0">
                <a:solidFill>
                  <a:prstClr val="black"/>
                </a:solidFill>
                <a:latin typeface="Times New Roman" pitchFamily="18" charset="0"/>
                <a:cs typeface="Times New Roman" pitchFamily="18" charset="0"/>
              </a:rPr>
            </a:br>
            <a:r>
              <a:rPr lang="en-US" b="1" u="sng" dirty="0" smtClean="0">
                <a:solidFill>
                  <a:srgbClr val="FF0000"/>
                </a:solidFill>
                <a:effectLst>
                  <a:glow rad="63500">
                    <a:schemeClr val="accent3">
                      <a:satMod val="175000"/>
                      <a:alpha val="40000"/>
                    </a:schemeClr>
                  </a:glow>
                </a:effectLst>
                <a:latin typeface="Times New Roman" pitchFamily="18" charset="0"/>
                <a:cs typeface="Times New Roman" pitchFamily="18" charset="0"/>
              </a:rPr>
              <a:t>Diseases</a:t>
            </a:r>
            <a:r>
              <a:rPr lang="en-US" b="1" dirty="0" smtClean="0">
                <a:solidFill>
                  <a:srgbClr val="FF0000"/>
                </a:solidFill>
                <a:effectLst>
                  <a:glow rad="139700">
                    <a:schemeClr val="accent3">
                      <a:satMod val="175000"/>
                      <a:alpha val="40000"/>
                    </a:schemeClr>
                  </a:glow>
                </a:effectLst>
                <a:latin typeface="Times New Roman" pitchFamily="18" charset="0"/>
                <a:cs typeface="Times New Roman" pitchFamily="18" charset="0"/>
              </a:rPr>
              <a:t> </a:t>
            </a:r>
            <a:r>
              <a:rPr lang="en-US" sz="4000" b="1" dirty="0" smtClean="0">
                <a:solidFill>
                  <a:prstClr val="black"/>
                </a:solidFill>
                <a:latin typeface="Times New Roman" pitchFamily="18" charset="0"/>
                <a:cs typeface="Times New Roman" pitchFamily="18" charset="0"/>
              </a:rPr>
              <a:t/>
            </a:r>
            <a:br>
              <a:rPr lang="en-US" sz="4000" b="1" dirty="0" smtClean="0">
                <a:solidFill>
                  <a:prstClr val="black"/>
                </a:solidFill>
                <a:latin typeface="Times New Roman" pitchFamily="18" charset="0"/>
                <a:cs typeface="Times New Roman" pitchFamily="18" charset="0"/>
              </a:rPr>
            </a:br>
            <a:r>
              <a:rPr lang="en-US" sz="2000" b="1" dirty="0" smtClean="0">
                <a:solidFill>
                  <a:schemeClr val="tx2"/>
                </a:solidFill>
                <a:latin typeface="Times New Roman" pitchFamily="18" charset="0"/>
                <a:ea typeface="Calibri"/>
                <a:cs typeface="Times New Roman" pitchFamily="18" charset="0"/>
              </a:rPr>
              <a:t>Clostridia </a:t>
            </a:r>
            <a:r>
              <a:rPr lang="en-US" sz="2000" b="1" dirty="0">
                <a:solidFill>
                  <a:schemeClr val="tx2"/>
                </a:solidFill>
                <a:latin typeface="Times New Roman" pitchFamily="18" charset="0"/>
                <a:ea typeface="Calibri"/>
                <a:cs typeface="Times New Roman" pitchFamily="18" charset="0"/>
              </a:rPr>
              <a:t>cause several important toxin-mediated diseases:</a:t>
            </a:r>
            <a:br>
              <a:rPr lang="en-US" sz="2000" b="1" dirty="0">
                <a:solidFill>
                  <a:schemeClr val="tx2"/>
                </a:solidFill>
                <a:latin typeface="Times New Roman" pitchFamily="18" charset="0"/>
                <a:ea typeface="Calibri"/>
                <a:cs typeface="Times New Roman" pitchFamily="18" charset="0"/>
              </a:rPr>
            </a:br>
            <a:endParaRPr lang="ar-SA" sz="2000" b="1" dirty="0">
              <a:solidFill>
                <a:schemeClr val="tx2"/>
              </a:solidFill>
              <a:latin typeface="Times New Roman" pitchFamily="18" charset="0"/>
              <a:cs typeface="Times New Roman" pitchFamily="18" charset="0"/>
            </a:endParaRPr>
          </a:p>
        </p:txBody>
      </p:sp>
      <p:sp>
        <p:nvSpPr>
          <p:cNvPr id="3" name="Content Placeholder 2"/>
          <p:cNvSpPr>
            <a:spLocks noGrp="1"/>
          </p:cNvSpPr>
          <p:nvPr>
            <p:ph idx="1"/>
          </p:nvPr>
        </p:nvSpPr>
        <p:spPr>
          <a:xfrm>
            <a:off x="247650" y="1600200"/>
            <a:ext cx="8648700" cy="4716000"/>
          </a:xfrm>
        </p:spPr>
        <p:txBody>
          <a:bodyPr>
            <a:normAutofit fontScale="92500" lnSpcReduction="20000"/>
          </a:bodyPr>
          <a:lstStyle/>
          <a:p>
            <a:pPr algn="l" rtl="0">
              <a:lnSpc>
                <a:spcPct val="150000"/>
              </a:lnSpc>
              <a:spcAft>
                <a:spcPts val="1000"/>
              </a:spcAft>
              <a:buFont typeface="Wingdings" pitchFamily="2" charset="2"/>
              <a:buChar char="q"/>
            </a:pPr>
            <a:r>
              <a:rPr lang="en-US" sz="2800" b="1" dirty="0" smtClean="0">
                <a:ln/>
                <a:solidFill>
                  <a:schemeClr val="accent3"/>
                </a:solidFill>
                <a:latin typeface="Times New Roman" pitchFamily="18" charset="0"/>
                <a:ea typeface="Times New Roman"/>
                <a:cs typeface="Times New Roman" pitchFamily="18" charset="0"/>
              </a:rPr>
              <a:t>Clostridia that produce non  invasive infections </a:t>
            </a:r>
            <a:r>
              <a:rPr lang="en-US" sz="2800" b="1" dirty="0" smtClean="0">
                <a:latin typeface="Times New Roman"/>
                <a:ea typeface="Calibri"/>
                <a:cs typeface="Arial"/>
              </a:rPr>
              <a:t> </a:t>
            </a:r>
            <a:r>
              <a:rPr lang="en-US" sz="2800" b="1" i="1" dirty="0" smtClean="0">
                <a:latin typeface="Times New Roman"/>
                <a:ea typeface="Calibri"/>
                <a:cs typeface="Arial"/>
              </a:rPr>
              <a:t>Clostridium </a:t>
            </a:r>
            <a:r>
              <a:rPr lang="en-US" sz="2800" b="1" i="1" dirty="0" err="1" smtClean="0">
                <a:latin typeface="Times New Roman"/>
                <a:ea typeface="Calibri"/>
                <a:cs typeface="Arial"/>
              </a:rPr>
              <a:t>botulinum</a:t>
            </a:r>
            <a:r>
              <a:rPr lang="en-US" sz="2800" b="1" i="1" dirty="0" smtClean="0">
                <a:latin typeface="Times New Roman"/>
                <a:ea typeface="Calibri"/>
                <a:cs typeface="Arial"/>
              </a:rPr>
              <a:t> </a:t>
            </a:r>
            <a:r>
              <a:rPr lang="en-US" sz="2800" b="1" dirty="0" smtClean="0">
                <a:latin typeface="Times New Roman"/>
                <a:ea typeface="Calibri"/>
                <a:cs typeface="Arial"/>
              </a:rPr>
              <a:t>                        Botulism</a:t>
            </a:r>
          </a:p>
          <a:p>
            <a:pPr algn="l" rtl="0">
              <a:lnSpc>
                <a:spcPct val="150000"/>
              </a:lnSpc>
              <a:spcAft>
                <a:spcPts val="1000"/>
              </a:spcAft>
              <a:buNone/>
            </a:pPr>
            <a:r>
              <a:rPr lang="en-US" sz="2800" b="1" i="1" dirty="0" smtClean="0">
                <a:latin typeface="Times New Roman"/>
                <a:ea typeface="Calibri"/>
                <a:cs typeface="Arial"/>
              </a:rPr>
              <a:t>     Clostridium </a:t>
            </a:r>
            <a:r>
              <a:rPr lang="en-US" sz="2800" b="1" i="1" dirty="0" err="1" smtClean="0">
                <a:latin typeface="Times New Roman"/>
                <a:ea typeface="Calibri"/>
                <a:cs typeface="Arial"/>
              </a:rPr>
              <a:t>tetani</a:t>
            </a:r>
            <a:r>
              <a:rPr lang="en-US" sz="2800" b="1" i="1" dirty="0" smtClean="0">
                <a:latin typeface="Times New Roman"/>
                <a:ea typeface="Calibri"/>
                <a:cs typeface="Arial"/>
              </a:rPr>
              <a:t>                                </a:t>
            </a:r>
            <a:r>
              <a:rPr lang="en-US" sz="2800" b="1" dirty="0" smtClean="0">
                <a:latin typeface="Times New Roman"/>
                <a:ea typeface="Calibri"/>
                <a:cs typeface="Arial"/>
              </a:rPr>
              <a:t> Tetanus</a:t>
            </a:r>
            <a:endParaRPr lang="en-US" sz="2800" dirty="0">
              <a:ea typeface="Calibri"/>
              <a:cs typeface="Arial"/>
            </a:endParaRPr>
          </a:p>
          <a:p>
            <a:pPr algn="l" rtl="0">
              <a:lnSpc>
                <a:spcPct val="150000"/>
              </a:lnSpc>
              <a:spcAft>
                <a:spcPts val="1000"/>
              </a:spcAft>
              <a:buFont typeface="Wingdings" pitchFamily="2" charset="2"/>
              <a:buChar char="q"/>
            </a:pPr>
            <a:r>
              <a:rPr lang="en-US" sz="2800" b="1" dirty="0" smtClean="0">
                <a:ln/>
                <a:solidFill>
                  <a:schemeClr val="accent3"/>
                </a:solidFill>
                <a:latin typeface="Times New Roman" pitchFamily="18" charset="0"/>
                <a:ea typeface="Times New Roman"/>
                <a:cs typeface="Times New Roman" pitchFamily="18" charset="0"/>
              </a:rPr>
              <a:t>Clostridia that produce invasive infections</a:t>
            </a:r>
            <a:endParaRPr lang="en-US" sz="2800" b="1" dirty="0" smtClean="0">
              <a:latin typeface="Times New Roman"/>
              <a:ea typeface="Calibri"/>
              <a:cs typeface="Arial"/>
            </a:endParaRPr>
          </a:p>
          <a:p>
            <a:pPr algn="l" rtl="0">
              <a:lnSpc>
                <a:spcPct val="150000"/>
              </a:lnSpc>
              <a:spcAft>
                <a:spcPts val="1000"/>
              </a:spcAft>
            </a:pPr>
            <a:r>
              <a:rPr lang="en-US" sz="2800" b="1" i="1" dirty="0" smtClean="0">
                <a:latin typeface="Times New Roman"/>
                <a:ea typeface="Calibri"/>
                <a:cs typeface="Arial"/>
              </a:rPr>
              <a:t>Clostridium </a:t>
            </a:r>
            <a:r>
              <a:rPr lang="en-US" sz="2800" b="1" i="1" dirty="0" err="1" smtClean="0">
                <a:latin typeface="Times New Roman"/>
                <a:ea typeface="Calibri"/>
                <a:cs typeface="Arial"/>
              </a:rPr>
              <a:t>perfringens</a:t>
            </a:r>
            <a:r>
              <a:rPr lang="en-US" sz="2800" b="1" i="1" dirty="0" smtClean="0">
                <a:latin typeface="Times New Roman"/>
                <a:ea typeface="Calibri"/>
                <a:cs typeface="Arial"/>
              </a:rPr>
              <a:t>                        </a:t>
            </a:r>
            <a:r>
              <a:rPr lang="en-US" sz="2800" b="1" dirty="0" smtClean="0">
                <a:latin typeface="Times New Roman"/>
                <a:ea typeface="Calibri"/>
                <a:cs typeface="Arial"/>
              </a:rPr>
              <a:t>Gas gangrene</a:t>
            </a:r>
            <a:endParaRPr lang="en-US" sz="2800" dirty="0">
              <a:ea typeface="Calibri"/>
              <a:cs typeface="Arial"/>
            </a:endParaRPr>
          </a:p>
          <a:p>
            <a:pPr algn="l" rtl="0">
              <a:lnSpc>
                <a:spcPct val="150000"/>
              </a:lnSpc>
              <a:spcAft>
                <a:spcPts val="1000"/>
              </a:spcAft>
            </a:pPr>
            <a:r>
              <a:rPr lang="en-US" sz="2800" b="1" i="1" dirty="0" smtClean="0">
                <a:latin typeface="Times New Roman"/>
                <a:ea typeface="Calibri"/>
                <a:cs typeface="Arial"/>
              </a:rPr>
              <a:t>Clostridium </a:t>
            </a:r>
            <a:r>
              <a:rPr lang="en-US" sz="2800" b="1" i="1" dirty="0" err="1" smtClean="0">
                <a:latin typeface="Times New Roman"/>
                <a:ea typeface="Calibri"/>
                <a:cs typeface="Arial"/>
              </a:rPr>
              <a:t>difficile</a:t>
            </a:r>
            <a:r>
              <a:rPr lang="en-US" sz="2800" b="1" i="1" dirty="0" smtClean="0">
                <a:latin typeface="Times New Roman"/>
                <a:ea typeface="Calibri"/>
                <a:cs typeface="Arial"/>
              </a:rPr>
              <a:t>            </a:t>
            </a:r>
            <a:r>
              <a:rPr lang="en-US" sz="2800" b="1" dirty="0" smtClean="0">
                <a:latin typeface="Times New Roman"/>
                <a:ea typeface="Calibri"/>
                <a:cs typeface="Arial"/>
              </a:rPr>
              <a:t>         </a:t>
            </a:r>
            <a:r>
              <a:rPr lang="en-US" sz="2800" b="1" dirty="0" err="1" smtClean="0">
                <a:latin typeface="Times New Roman"/>
                <a:ea typeface="Calibri"/>
                <a:cs typeface="Arial"/>
              </a:rPr>
              <a:t>Pseudomembranous</a:t>
            </a:r>
            <a:r>
              <a:rPr lang="en-US" sz="2800" b="1" dirty="0" smtClean="0">
                <a:latin typeface="Times New Roman"/>
                <a:ea typeface="Calibri"/>
                <a:cs typeface="Arial"/>
              </a:rPr>
              <a:t> colitis</a:t>
            </a:r>
            <a:r>
              <a:rPr lang="en-US" sz="2800" dirty="0" smtClean="0">
                <a:latin typeface="Times New Roman"/>
                <a:ea typeface="Calibri"/>
                <a:cs typeface="Arial"/>
              </a:rPr>
              <a:t>.</a:t>
            </a:r>
            <a:endParaRPr lang="en-US" sz="2800" dirty="0">
              <a:ea typeface="Calibri"/>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rtl="0"/>
            <a:r>
              <a:rPr lang="en-US" b="1" i="1" u="sng" dirty="0" smtClean="0">
                <a:solidFill>
                  <a:srgbClr val="00B0F0"/>
                </a:solidFill>
                <a:effectLst>
                  <a:glow rad="139700">
                    <a:schemeClr val="accent3">
                      <a:satMod val="175000"/>
                      <a:alpha val="40000"/>
                    </a:schemeClr>
                  </a:glow>
                </a:effectLst>
                <a:latin typeface="Times New Roman" pitchFamily="18" charset="0"/>
                <a:cs typeface="Times New Roman" pitchFamily="18" charset="0"/>
              </a:rPr>
              <a:t>Clostridium </a:t>
            </a:r>
            <a:r>
              <a:rPr lang="en-US" b="1" i="1" u="sng" dirty="0" err="1" smtClean="0">
                <a:solidFill>
                  <a:srgbClr val="00B0F0"/>
                </a:solidFill>
                <a:effectLst>
                  <a:glow rad="139700">
                    <a:schemeClr val="accent3">
                      <a:satMod val="175000"/>
                      <a:alpha val="40000"/>
                    </a:schemeClr>
                  </a:glow>
                </a:effectLst>
                <a:latin typeface="Times New Roman" pitchFamily="18" charset="0"/>
                <a:cs typeface="Times New Roman" pitchFamily="18" charset="0"/>
              </a:rPr>
              <a:t>botulinum</a:t>
            </a:r>
            <a:r>
              <a:rPr lang="en-US" dirty="0" smtClean="0"/>
              <a:t/>
            </a:r>
            <a:br>
              <a:rPr lang="en-US" dirty="0" smtClean="0"/>
            </a:br>
            <a:endParaRPr lang="ar-SA" dirty="0"/>
          </a:p>
        </p:txBody>
      </p:sp>
      <p:sp>
        <p:nvSpPr>
          <p:cNvPr id="3" name="Content Placeholder 2"/>
          <p:cNvSpPr>
            <a:spLocks noGrp="1"/>
          </p:cNvSpPr>
          <p:nvPr>
            <p:ph idx="1"/>
          </p:nvPr>
        </p:nvSpPr>
        <p:spPr>
          <a:xfrm>
            <a:off x="457200" y="1600200"/>
            <a:ext cx="8229600" cy="5432425"/>
          </a:xfrm>
        </p:spPr>
        <p:txBody>
          <a:bodyPr>
            <a:normAutofit fontScale="77500" lnSpcReduction="20000"/>
          </a:bodyPr>
          <a:lstStyle/>
          <a:p>
            <a:pPr algn="l" rtl="0"/>
            <a:r>
              <a:rPr lang="en-US" b="1" i="1" dirty="0" smtClean="0">
                <a:latin typeface="Times New Roman" pitchFamily="18" charset="0"/>
                <a:cs typeface="Times New Roman" pitchFamily="18" charset="0"/>
              </a:rPr>
              <a:t>C</a:t>
            </a:r>
            <a:r>
              <a:rPr lang="en-US" b="1" i="1" dirty="0">
                <a:latin typeface="Times New Roman" pitchFamily="18" charset="0"/>
                <a:cs typeface="Times New Roman" pitchFamily="18" charset="0"/>
              </a:rPr>
              <a:t>. </a:t>
            </a:r>
            <a:r>
              <a:rPr lang="en-US" b="1" i="1" dirty="0" err="1">
                <a:latin typeface="Times New Roman" pitchFamily="18" charset="0"/>
                <a:cs typeface="Times New Roman" pitchFamily="18" charset="0"/>
              </a:rPr>
              <a:t>botulinum</a:t>
            </a:r>
            <a:r>
              <a:rPr lang="en-US" b="1" dirty="0">
                <a:latin typeface="Times New Roman" pitchFamily="18" charset="0"/>
                <a:cs typeface="Times New Roman" pitchFamily="18" charset="0"/>
              </a:rPr>
              <a:t>, which causes</a:t>
            </a:r>
            <a:r>
              <a:rPr lang="en-US" b="1" u="sng" dirty="0">
                <a:latin typeface="Times New Roman" pitchFamily="18" charset="0"/>
                <a:cs typeface="Times New Roman" pitchFamily="18" charset="0"/>
              </a:rPr>
              <a:t> </a:t>
            </a:r>
            <a:r>
              <a:rPr lang="en-US" b="1" u="sng" dirty="0" smtClean="0">
                <a:latin typeface="Times New Roman" pitchFamily="18" charset="0"/>
                <a:cs typeface="Times New Roman" pitchFamily="18" charset="0"/>
              </a:rPr>
              <a:t>botulism</a:t>
            </a:r>
          </a:p>
          <a:p>
            <a:pPr algn="just" rtl="0">
              <a:lnSpc>
                <a:spcPct val="115000"/>
              </a:lnSpc>
              <a:spcAft>
                <a:spcPts val="1000"/>
              </a:spcAft>
            </a:pPr>
            <a:r>
              <a:rPr lang="en-US" sz="4100" b="1" dirty="0" smtClean="0">
                <a:solidFill>
                  <a:srgbClr val="FF0000"/>
                </a:solidFill>
                <a:latin typeface="Times New Roman" pitchFamily="18" charset="0"/>
                <a:ea typeface="Times New Roman"/>
                <a:cs typeface="Times New Roman" pitchFamily="18" charset="0"/>
              </a:rPr>
              <a:t>Epidemiology</a:t>
            </a:r>
            <a:endParaRPr lang="en-US" sz="4100" b="1" dirty="0">
              <a:solidFill>
                <a:srgbClr val="FF0000"/>
              </a:solidFill>
              <a:latin typeface="Times New Roman" pitchFamily="18" charset="0"/>
              <a:ea typeface="Calibri"/>
              <a:cs typeface="Times New Roman" pitchFamily="18" charset="0"/>
            </a:endParaRPr>
          </a:p>
          <a:p>
            <a:pPr lvl="0" algn="just" rtl="0">
              <a:lnSpc>
                <a:spcPct val="115000"/>
              </a:lnSpc>
              <a:buFont typeface="Symbol"/>
              <a:buChar char=""/>
            </a:pPr>
            <a:r>
              <a:rPr lang="en-US" b="1" dirty="0" smtClean="0">
                <a:latin typeface="Times New Roman" pitchFamily="18" charset="0"/>
                <a:ea typeface="Times New Roman"/>
                <a:cs typeface="Times New Roman" pitchFamily="18" charset="0"/>
              </a:rPr>
              <a:t>Is worldwide in distribution; it is found in soil and occasionally in animal feces.</a:t>
            </a:r>
            <a:endParaRPr lang="en-US" sz="2400" b="1" dirty="0">
              <a:latin typeface="Times New Roman" pitchFamily="18" charset="0"/>
              <a:ea typeface="Calibri"/>
              <a:cs typeface="Times New Roman" pitchFamily="18" charset="0"/>
            </a:endParaRPr>
          </a:p>
          <a:p>
            <a:pPr lvl="0" algn="just" rtl="0">
              <a:lnSpc>
                <a:spcPct val="150000"/>
              </a:lnSpc>
              <a:buFont typeface="Symbol"/>
              <a:buChar char=""/>
            </a:pPr>
            <a:r>
              <a:rPr lang="en-US" b="1" dirty="0" smtClean="0">
                <a:latin typeface="Times New Roman" pitchFamily="18" charset="0"/>
                <a:ea typeface="Times New Roman"/>
                <a:cs typeface="Times New Roman" pitchFamily="18" charset="0"/>
              </a:rPr>
              <a:t>Types of </a:t>
            </a:r>
            <a:r>
              <a:rPr lang="en-US" b="1" i="1" dirty="0" smtClean="0">
                <a:latin typeface="Times New Roman" pitchFamily="18" charset="0"/>
                <a:ea typeface="Times New Roman"/>
                <a:cs typeface="Times New Roman" pitchFamily="18" charset="0"/>
              </a:rPr>
              <a:t>C </a:t>
            </a:r>
            <a:r>
              <a:rPr lang="en-US" b="1" i="1" dirty="0" err="1" smtClean="0">
                <a:latin typeface="Times New Roman" pitchFamily="18" charset="0"/>
                <a:ea typeface="Times New Roman"/>
                <a:cs typeface="Times New Roman" pitchFamily="18" charset="0"/>
              </a:rPr>
              <a:t>botulinum</a:t>
            </a:r>
            <a:r>
              <a:rPr lang="en-US" b="1" dirty="0" smtClean="0">
                <a:latin typeface="Times New Roman" pitchFamily="18" charset="0"/>
                <a:ea typeface="Times New Roman"/>
                <a:cs typeface="Times New Roman" pitchFamily="18" charset="0"/>
              </a:rPr>
              <a:t> are distinguished by the antigenic type of toxin they produce. </a:t>
            </a:r>
            <a:endParaRPr lang="en-US" sz="2400" b="1" dirty="0">
              <a:latin typeface="Times New Roman" pitchFamily="18" charset="0"/>
              <a:ea typeface="Calibri"/>
              <a:cs typeface="Times New Roman" pitchFamily="18" charset="0"/>
            </a:endParaRPr>
          </a:p>
          <a:p>
            <a:pPr lvl="0" algn="just" rtl="0">
              <a:lnSpc>
                <a:spcPct val="150000"/>
              </a:lnSpc>
              <a:spcAft>
                <a:spcPts val="1000"/>
              </a:spcAft>
              <a:buFont typeface="Symbol"/>
              <a:buChar char=""/>
            </a:pPr>
            <a:r>
              <a:rPr lang="en-US" b="1" dirty="0" smtClean="0">
                <a:latin typeface="Times New Roman" pitchFamily="18" charset="0"/>
                <a:ea typeface="Times New Roman"/>
                <a:cs typeface="Times New Roman" pitchFamily="18" charset="0"/>
              </a:rPr>
              <a:t>Spores of the organism are highly resistant to heat, withstanding 100°C for several hours. Heat resistance is </a:t>
            </a:r>
            <a:r>
              <a:rPr lang="en-US" b="1" u="sng" dirty="0" smtClean="0">
                <a:latin typeface="Times New Roman" pitchFamily="18" charset="0"/>
                <a:ea typeface="Times New Roman"/>
                <a:cs typeface="Times New Roman" pitchFamily="18" charset="0"/>
              </a:rPr>
              <a:t>diminished at acid pH or high salt concentrat</a:t>
            </a:r>
            <a:r>
              <a:rPr lang="en-US" b="1" dirty="0" smtClean="0">
                <a:latin typeface="Times New Roman" pitchFamily="18" charset="0"/>
                <a:ea typeface="Times New Roman"/>
                <a:cs typeface="Times New Roman" pitchFamily="18" charset="0"/>
              </a:rPr>
              <a:t>ion</a:t>
            </a:r>
            <a:endParaRPr lang="en-US" sz="2400" b="1" dirty="0">
              <a:latin typeface="Times New Roman" pitchFamily="18" charset="0"/>
              <a:ea typeface="Calibri"/>
              <a:cs typeface="Times New Roman" pitchFamily="18" charset="0"/>
            </a:endParaRPr>
          </a:p>
          <a:p>
            <a:pPr algn="l" rtl="0"/>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42900" lvl="0" indent="-342900" algn="l" rtl="0">
              <a:lnSpc>
                <a:spcPct val="115000"/>
              </a:lnSpc>
              <a:spcBef>
                <a:spcPct val="20000"/>
              </a:spcBef>
              <a:spcAft>
                <a:spcPts val="1000"/>
              </a:spcAft>
            </a:pPr>
            <a:r>
              <a:rPr lang="en-US" sz="3600" b="1" dirty="0">
                <a:solidFill>
                  <a:srgbClr val="FF0000"/>
                </a:solidFill>
                <a:effectLst>
                  <a:glow rad="101600">
                    <a:schemeClr val="accent5">
                      <a:satMod val="175000"/>
                      <a:alpha val="40000"/>
                    </a:schemeClr>
                  </a:glow>
                </a:effectLst>
                <a:latin typeface="Times New Roman" pitchFamily="18" charset="0"/>
                <a:ea typeface="Times New Roman"/>
                <a:cs typeface="Times New Roman" pitchFamily="18" charset="0"/>
              </a:rPr>
              <a:t>Epidemiology</a:t>
            </a:r>
            <a:r>
              <a:rPr lang="en-US" sz="3600" b="1" dirty="0">
                <a:solidFill>
                  <a:srgbClr val="FF0000"/>
                </a:solidFill>
                <a:latin typeface="Times New Roman" pitchFamily="18" charset="0"/>
                <a:ea typeface="Calibri"/>
                <a:cs typeface="Times New Roman" pitchFamily="18" charset="0"/>
              </a:rPr>
              <a:t/>
            </a:r>
            <a:br>
              <a:rPr lang="en-US" sz="3600" b="1" dirty="0">
                <a:solidFill>
                  <a:srgbClr val="FF0000"/>
                </a:solidFill>
                <a:latin typeface="Times New Roman" pitchFamily="18" charset="0"/>
                <a:ea typeface="Calibri"/>
                <a:cs typeface="Times New Roman" pitchFamily="18" charset="0"/>
              </a:rPr>
            </a:br>
            <a:endParaRPr lang="ar-SA" dirty="0"/>
          </a:p>
        </p:txBody>
      </p:sp>
      <p:sp>
        <p:nvSpPr>
          <p:cNvPr id="3" name="Content Placeholder 2"/>
          <p:cNvSpPr>
            <a:spLocks noGrp="1"/>
          </p:cNvSpPr>
          <p:nvPr>
            <p:ph idx="1"/>
          </p:nvPr>
        </p:nvSpPr>
        <p:spPr>
          <a:xfrm>
            <a:off x="457200" y="711000"/>
            <a:ext cx="8229600" cy="6147000"/>
          </a:xfrm>
        </p:spPr>
        <p:txBody>
          <a:bodyPr>
            <a:normAutofit lnSpcReduction="10000"/>
          </a:bodyPr>
          <a:lstStyle/>
          <a:p>
            <a:pPr lvl="0" algn="just" rtl="0">
              <a:lnSpc>
                <a:spcPct val="150000"/>
              </a:lnSpc>
              <a:buFont typeface="Symbol"/>
              <a:buChar char=""/>
            </a:pPr>
            <a:r>
              <a:rPr lang="en-US" sz="2400" b="1" dirty="0" smtClean="0">
                <a:latin typeface="Times New Roman" pitchFamily="18" charset="0"/>
                <a:ea typeface="Times New Roman"/>
                <a:cs typeface="Times New Roman" pitchFamily="18" charset="0"/>
              </a:rPr>
              <a:t>Germination of spores and growth of </a:t>
            </a:r>
            <a:r>
              <a:rPr lang="en-US" sz="2400" b="1" i="1" dirty="0" smtClean="0">
                <a:latin typeface="Times New Roman" pitchFamily="18" charset="0"/>
                <a:ea typeface="Times New Roman"/>
                <a:cs typeface="Times New Roman" pitchFamily="18" charset="0"/>
              </a:rPr>
              <a:t>C </a:t>
            </a:r>
            <a:r>
              <a:rPr lang="en-US" sz="2400" b="1" i="1" dirty="0" err="1" smtClean="0">
                <a:latin typeface="Times New Roman" pitchFamily="18" charset="0"/>
                <a:ea typeface="Times New Roman"/>
                <a:cs typeface="Times New Roman" pitchFamily="18" charset="0"/>
              </a:rPr>
              <a:t>botulinum</a:t>
            </a:r>
            <a:r>
              <a:rPr lang="en-US" sz="2400" b="1" dirty="0" smtClean="0">
                <a:latin typeface="Times New Roman" pitchFamily="18" charset="0"/>
                <a:ea typeface="Times New Roman"/>
                <a:cs typeface="Times New Roman" pitchFamily="18" charset="0"/>
              </a:rPr>
              <a:t> can occur in a variety of alkaline or neutral foodstuffs when conditions are sufficiently anaerobic. If spores contaminate food, they may convert to the vegetative state, multiply, and produce toxin in storage. This may occur with no change in food taste, color, or odor.</a:t>
            </a:r>
            <a:r>
              <a:rPr lang="en-US" sz="2400" b="1" dirty="0" smtClean="0">
                <a:latin typeface="Times New Roman"/>
                <a:ea typeface="Times New Roman"/>
                <a:cs typeface="Arial"/>
              </a:rPr>
              <a:t> </a:t>
            </a:r>
          </a:p>
          <a:p>
            <a:pPr lvl="0" algn="just" rtl="0">
              <a:lnSpc>
                <a:spcPct val="150000"/>
              </a:lnSpc>
              <a:buFont typeface="Symbol"/>
              <a:buChar char=""/>
            </a:pPr>
            <a:r>
              <a:rPr lang="en-US" sz="2400" b="1" dirty="0" smtClean="0">
                <a:latin typeface="Times New Roman"/>
                <a:ea typeface="Times New Roman"/>
                <a:cs typeface="Arial"/>
              </a:rPr>
              <a:t>A chief risk factor for botulism lies in home-canned foods, particularly string beans, corn, peppers, olives, peas, and smoked fish or vacuum-packed fresh fish in plastic bags. </a:t>
            </a:r>
          </a:p>
          <a:p>
            <a:pPr lvl="0" algn="just" rtl="0">
              <a:lnSpc>
                <a:spcPct val="150000"/>
              </a:lnSpc>
              <a:buFont typeface="Symbol"/>
              <a:buChar char=""/>
            </a:pPr>
            <a:r>
              <a:rPr lang="en-US" sz="2400" b="1" dirty="0" smtClean="0">
                <a:latin typeface="Times New Roman"/>
                <a:ea typeface="Times New Roman"/>
                <a:cs typeface="Arial"/>
              </a:rPr>
              <a:t>Toxic foods may be spoiled and rancid, and cans may "swell," or the appearance may be innocuous. </a:t>
            </a:r>
            <a:endParaRPr lang="en-US" sz="2400" b="1" dirty="0" smtClean="0">
              <a:latin typeface="Times New Roman" pitchFamily="18" charset="0"/>
              <a:ea typeface="Times New Roman"/>
              <a:cs typeface="Times New Roman" pitchFamily="18" charset="0"/>
            </a:endParaRPr>
          </a:p>
          <a:p>
            <a:pPr lvl="0" algn="just" rtl="0">
              <a:lnSpc>
                <a:spcPct val="150000"/>
              </a:lnSpc>
              <a:buFont typeface="Symbol"/>
              <a:buChar char=""/>
            </a:pPr>
            <a:endParaRPr lang="en-US" sz="2400" dirty="0">
              <a:latin typeface="Times New Roman" pitchFamily="18" charset="0"/>
              <a:ea typeface="Calibri"/>
              <a:cs typeface="Times New Roman" pitchFamily="18" charset="0"/>
            </a:endParaRPr>
          </a:p>
          <a:p>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2353</Words>
  <Application>Microsoft Office PowerPoint</Application>
  <PresentationFormat>On-screen Show (4:3)</PresentationFormat>
  <Paragraphs>167</Paragraphs>
  <Slides>28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Aharoni</vt:lpstr>
      <vt:lpstr>Arial</vt:lpstr>
      <vt:lpstr>Bradley Hand ITC</vt:lpstr>
      <vt:lpstr>Calibri</vt:lpstr>
      <vt:lpstr>Symbol</vt:lpstr>
      <vt:lpstr>Times New Roman</vt:lpstr>
      <vt:lpstr>Wingdings</vt:lpstr>
      <vt:lpstr>Office Theme</vt:lpstr>
      <vt:lpstr>Gram-Positive Rods  Gram-positive spore-forming bacilli   Clostridia and Bacillus </vt:lpstr>
      <vt:lpstr>Gram-Positive Rods</vt:lpstr>
      <vt:lpstr>Clostridium species</vt:lpstr>
      <vt:lpstr>Characteristics: </vt:lpstr>
      <vt:lpstr>PowerPoint Presentation</vt:lpstr>
      <vt:lpstr>PowerPoint Presentation</vt:lpstr>
      <vt:lpstr> Diseases  Clostridia cause several important toxin-mediated diseases: </vt:lpstr>
      <vt:lpstr>Clostridium botulinum </vt:lpstr>
      <vt:lpstr>Epidemiology </vt:lpstr>
      <vt:lpstr>PowerPoint Presentation</vt:lpstr>
      <vt:lpstr>   Toxins</vt:lpstr>
      <vt:lpstr>Mechanism of action of toxin </vt:lpstr>
      <vt:lpstr>Pathogenesis </vt:lpstr>
      <vt:lpstr>Clinical Findings </vt:lpstr>
      <vt:lpstr>PowerPoint Presentation</vt:lpstr>
      <vt:lpstr>Diagnostic Laboratory Tests </vt:lpstr>
      <vt:lpstr>PowerPoint Presentation</vt:lpstr>
      <vt:lpstr>PowerPoint Presentation</vt:lpstr>
      <vt:lpstr>Clostridium tetani </vt:lpstr>
      <vt:lpstr>PowerPoint Presentation</vt:lpstr>
      <vt:lpstr>Toxin </vt:lpstr>
      <vt:lpstr>Toxin</vt:lpstr>
      <vt:lpstr>PowerPoint Presentation</vt:lpstr>
      <vt:lpstr>PowerPoint Presentation</vt:lpstr>
      <vt:lpstr>Diagnosis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Genus: Clostridium</dc:title>
  <dc:creator>Nahrin</dc:creator>
  <cp:lastModifiedBy>DR.Ahmed Saker 2o1O</cp:lastModifiedBy>
  <cp:revision>174</cp:revision>
  <dcterms:created xsi:type="dcterms:W3CDTF">2015-03-21T08:35:31Z</dcterms:created>
  <dcterms:modified xsi:type="dcterms:W3CDTF">2015-10-26T13:57:25Z</dcterms:modified>
</cp:coreProperties>
</file>