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0" r:id="rId2"/>
    <p:sldId id="281" r:id="rId3"/>
    <p:sldId id="256" r:id="rId4"/>
    <p:sldId id="257" r:id="rId5"/>
    <p:sldId id="282" r:id="rId6"/>
    <p:sldId id="283" r:id="rId7"/>
    <p:sldId id="259" r:id="rId8"/>
    <p:sldId id="260" r:id="rId9"/>
    <p:sldId id="262" r:id="rId10"/>
    <p:sldId id="263" r:id="rId11"/>
    <p:sldId id="284" r:id="rId12"/>
    <p:sldId id="285" r:id="rId13"/>
    <p:sldId id="286" r:id="rId14"/>
    <p:sldId id="266" r:id="rId15"/>
    <p:sldId id="287" r:id="rId16"/>
    <p:sldId id="268" r:id="rId17"/>
    <p:sldId id="296" r:id="rId18"/>
    <p:sldId id="288" r:id="rId19"/>
    <p:sldId id="292" r:id="rId20"/>
    <p:sldId id="293" r:id="rId21"/>
    <p:sldId id="289" r:id="rId22"/>
    <p:sldId id="290" r:id="rId23"/>
    <p:sldId id="295" r:id="rId24"/>
    <p:sldId id="291" r:id="rId25"/>
    <p:sldId id="294" r:id="rId26"/>
    <p:sldId id="272" r:id="rId27"/>
    <p:sldId id="273" r:id="rId28"/>
    <p:sldId id="297" r:id="rId29"/>
    <p:sldId id="299" r:id="rId30"/>
    <p:sldId id="298" r:id="rId31"/>
    <p:sldId id="301" r:id="rId32"/>
    <p:sldId id="274" r:id="rId33"/>
    <p:sldId id="275" r:id="rId34"/>
    <p:sldId id="276" r:id="rId35"/>
    <p:sldId id="278" r:id="rId36"/>
    <p:sldId id="279" r:id="rId37"/>
    <p:sldId id="300" r:id="rId3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snapToObjects="1">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71525" cy="7373715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1B5F5C1-85E6-48DF-9436-4E1F4083D919}" type="datetimeFigureOut">
              <a:rPr lang="ar-SA" smtClean="0"/>
              <a:pPr/>
              <a:t>1/7/1437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1B5F5C1-85E6-48DF-9436-4E1F4083D919}" type="datetimeFigureOut">
              <a:rPr lang="ar-SA" smtClean="0"/>
              <a:pPr/>
              <a:t>1/7/1437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1B5F5C1-85E6-48DF-9436-4E1F4083D919}" type="datetimeFigureOut">
              <a:rPr lang="ar-SA" smtClean="0"/>
              <a:pPr/>
              <a:t>1/7/1437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1B5F5C1-85E6-48DF-9436-4E1F4083D919}" type="datetimeFigureOut">
              <a:rPr lang="ar-SA" smtClean="0"/>
              <a:pPr/>
              <a:t>1/7/1437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B5F5C1-85E6-48DF-9436-4E1F4083D919}" type="datetimeFigureOut">
              <a:rPr lang="ar-SA" smtClean="0"/>
              <a:pPr/>
              <a:t>1/7/1437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1B5F5C1-85E6-48DF-9436-4E1F4083D919}" type="datetimeFigureOut">
              <a:rPr lang="ar-SA" smtClean="0"/>
              <a:pPr/>
              <a:t>1/7/1437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1B5F5C1-85E6-48DF-9436-4E1F4083D919}" type="datetimeFigureOut">
              <a:rPr lang="ar-SA" smtClean="0"/>
              <a:pPr/>
              <a:t>1/7/1437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91B5F5C1-85E6-48DF-9436-4E1F4083D919}" type="datetimeFigureOut">
              <a:rPr lang="ar-SA" smtClean="0"/>
              <a:pPr/>
              <a:t>1/7/1437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5F5C1-85E6-48DF-9436-4E1F4083D919}" type="datetimeFigureOut">
              <a:rPr lang="ar-SA" smtClean="0"/>
              <a:pPr/>
              <a:t>1/7/1437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5F5C1-85E6-48DF-9436-4E1F4083D919}" type="datetimeFigureOut">
              <a:rPr lang="ar-SA" smtClean="0"/>
              <a:pPr/>
              <a:t>1/7/1437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5F5C1-85E6-48DF-9436-4E1F4083D919}" type="datetimeFigureOut">
              <a:rPr lang="ar-SA" smtClean="0"/>
              <a:pPr/>
              <a:t>1/7/1437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44ECA49-36B0-4561-8251-A990DB8509DF}"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B5F5C1-85E6-48DF-9436-4E1F4083D919}" type="datetimeFigureOut">
              <a:rPr lang="ar-SA" smtClean="0"/>
              <a:pPr/>
              <a:t>1/7/1437</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4ECA49-36B0-4561-8251-A990DB8509DF}"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1266825"/>
            <a:ext cx="7772400" cy="1470025"/>
          </a:xfrm>
        </p:spPr>
        <p:txBody>
          <a:bodyPr/>
          <a:lstStyle/>
          <a:p>
            <a:pPr algn="l"/>
            <a:r>
              <a:rPr lang="en-US" b="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t>Gram-Positive </a:t>
            </a:r>
            <a:r>
              <a:rPr lang="en-US" b="1" dirty="0" err="1" smtClean="0">
                <a:solidFill>
                  <a:srgbClr val="7030A0"/>
                </a:solidFill>
                <a:effectLst>
                  <a:glow rad="139700">
                    <a:schemeClr val="accent4">
                      <a:satMod val="175000"/>
                      <a:alpha val="40000"/>
                    </a:schemeClr>
                  </a:glow>
                </a:effectLst>
                <a:latin typeface="Times New Roman" pitchFamily="18" charset="0"/>
                <a:cs typeface="Times New Roman" pitchFamily="18" charset="0"/>
              </a:rPr>
              <a:t>Cocci</a:t>
            </a:r>
            <a:r>
              <a:rPr lang="en-US" b="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t/>
            </a:r>
            <a:br>
              <a:rPr lang="en-US" b="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br>
            <a:r>
              <a:rPr lang="en-US" b="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t>       </a:t>
            </a:r>
            <a:r>
              <a:rPr lang="en-US" b="1" i="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t>Streptococci</a:t>
            </a:r>
            <a:r>
              <a:rPr lang="en-US" b="1" dirty="0" smtClean="0">
                <a:solidFill>
                  <a:srgbClr val="7030A0"/>
                </a:solidFill>
                <a:effectLst>
                  <a:glow rad="139700">
                    <a:schemeClr val="accent4">
                      <a:satMod val="175000"/>
                      <a:alpha val="40000"/>
                    </a:schemeClr>
                  </a:glow>
                </a:effectLst>
                <a:latin typeface="Times New Roman" pitchFamily="18" charset="0"/>
                <a:cs typeface="Times New Roman" pitchFamily="18" charset="0"/>
              </a:rPr>
              <a:t> </a:t>
            </a:r>
            <a:endParaRPr lang="ar-SA" dirty="0"/>
          </a:p>
        </p:txBody>
      </p:sp>
      <p:sp>
        <p:nvSpPr>
          <p:cNvPr id="3" name="Subtitle 2"/>
          <p:cNvSpPr>
            <a:spLocks noGrp="1"/>
          </p:cNvSpPr>
          <p:nvPr>
            <p:ph type="subTitle" idx="1"/>
          </p:nvPr>
        </p:nvSpPr>
        <p:spPr>
          <a:xfrm>
            <a:off x="323850" y="3024187"/>
            <a:ext cx="7005637" cy="1752600"/>
          </a:xfrm>
        </p:spPr>
        <p:txBody>
          <a:bodyPr>
            <a:normAutofit/>
          </a:bodyPr>
          <a:lstStyle/>
          <a:p>
            <a:r>
              <a:rPr lang="en-US" sz="2400" b="1" dirty="0" smtClean="0">
                <a:solidFill>
                  <a:srgbClr val="FF0000"/>
                </a:solidFill>
                <a:latin typeface="Times New Roman" pitchFamily="18" charset="0"/>
                <a:cs typeface="Times New Roman" pitchFamily="18" charset="0"/>
              </a:rPr>
              <a:t>By </a:t>
            </a:r>
          </a:p>
          <a:p>
            <a:pPr algn="l"/>
            <a:r>
              <a:rPr lang="en-US" sz="2400" b="1" dirty="0" err="1" smtClean="0">
                <a:solidFill>
                  <a:srgbClr val="FF0000"/>
                </a:solidFill>
                <a:effectLst>
                  <a:glow rad="228600">
                    <a:schemeClr val="accent1">
                      <a:satMod val="175000"/>
                      <a:alpha val="40000"/>
                    </a:schemeClr>
                  </a:glow>
                </a:effectLst>
                <a:latin typeface="Times New Roman" pitchFamily="18" charset="0"/>
                <a:cs typeface="Times New Roman" pitchFamily="18" charset="0"/>
              </a:rPr>
              <a:t>Lec</a:t>
            </a:r>
            <a:r>
              <a:rPr lang="en-US" sz="2400" b="1" dirty="0" smtClean="0">
                <a:solidFill>
                  <a:srgbClr val="FF0000"/>
                </a:solidFill>
                <a:effectLst>
                  <a:glow rad="228600">
                    <a:schemeClr val="accent1">
                      <a:satMod val="175000"/>
                      <a:alpha val="40000"/>
                    </a:schemeClr>
                  </a:glow>
                </a:effectLst>
                <a:latin typeface="Times New Roman" pitchFamily="18" charset="0"/>
                <a:cs typeface="Times New Roman" pitchFamily="18" charset="0"/>
              </a:rPr>
              <a:t>. Dr. </a:t>
            </a:r>
            <a:r>
              <a:rPr lang="en-US" sz="2400" b="1" dirty="0" err="1" smtClean="0">
                <a:solidFill>
                  <a:srgbClr val="FF0000"/>
                </a:solidFill>
                <a:effectLst>
                  <a:glow rad="228600">
                    <a:schemeClr val="accent1">
                      <a:satMod val="175000"/>
                      <a:alpha val="40000"/>
                    </a:schemeClr>
                  </a:glow>
                </a:effectLst>
                <a:latin typeface="Times New Roman" pitchFamily="18" charset="0"/>
                <a:cs typeface="Times New Roman" pitchFamily="18" charset="0"/>
              </a:rPr>
              <a:t>Thanaa</a:t>
            </a:r>
            <a:r>
              <a:rPr lang="en-US" sz="2400" b="1" dirty="0" smtClean="0">
                <a:solidFill>
                  <a:srgbClr val="FF0000"/>
                </a:solidFill>
                <a:effectLst>
                  <a:glow rad="228600">
                    <a:schemeClr val="accent1">
                      <a:satMod val="175000"/>
                      <a:alpha val="40000"/>
                    </a:schemeClr>
                  </a:glow>
                </a:effectLst>
                <a:latin typeface="Times New Roman" pitchFamily="18" charset="0"/>
                <a:cs typeface="Times New Roman" pitchFamily="18" charset="0"/>
              </a:rPr>
              <a:t> </a:t>
            </a:r>
            <a:r>
              <a:rPr lang="en-US" sz="2400" b="1" dirty="0" err="1" smtClean="0">
                <a:solidFill>
                  <a:srgbClr val="FF0000"/>
                </a:solidFill>
                <a:effectLst>
                  <a:glow rad="228600">
                    <a:schemeClr val="accent1">
                      <a:satMod val="175000"/>
                      <a:alpha val="40000"/>
                    </a:schemeClr>
                  </a:glow>
                </a:effectLst>
                <a:latin typeface="Times New Roman" pitchFamily="18" charset="0"/>
                <a:cs typeface="Times New Roman" pitchFamily="18" charset="0"/>
              </a:rPr>
              <a:t>Rasheed</a:t>
            </a:r>
            <a:r>
              <a:rPr lang="en-US" sz="2400" b="1" dirty="0" smtClean="0">
                <a:solidFill>
                  <a:srgbClr val="FF0000"/>
                </a:solidFill>
                <a:effectLst>
                  <a:glow rad="228600">
                    <a:schemeClr val="accent1">
                      <a:satMod val="175000"/>
                      <a:alpha val="40000"/>
                    </a:schemeClr>
                  </a:glow>
                </a:effectLst>
                <a:latin typeface="Times New Roman" pitchFamily="18" charset="0"/>
                <a:cs typeface="Times New Roman" pitchFamily="18" charset="0"/>
              </a:rPr>
              <a:t> </a:t>
            </a:r>
            <a:r>
              <a:rPr lang="en-US" sz="2400" b="1" dirty="0" err="1" smtClean="0">
                <a:solidFill>
                  <a:srgbClr val="FF0000"/>
                </a:solidFill>
                <a:effectLst>
                  <a:glow rad="228600">
                    <a:schemeClr val="accent1">
                      <a:satMod val="175000"/>
                      <a:alpha val="40000"/>
                    </a:schemeClr>
                  </a:glow>
                </a:effectLst>
                <a:latin typeface="Times New Roman" pitchFamily="18" charset="0"/>
                <a:cs typeface="Times New Roman" pitchFamily="18" charset="0"/>
              </a:rPr>
              <a:t>Abdulrahman</a:t>
            </a:r>
            <a:endParaRPr lang="ar-SA" sz="2400" b="1" dirty="0">
              <a:solidFill>
                <a:srgbClr val="FF0000"/>
              </a:solidFill>
              <a:effectLst>
                <a:glow rad="228600">
                  <a:schemeClr val="accent1">
                    <a:satMod val="175000"/>
                    <a:alpha val="40000"/>
                  </a:schemeClr>
                </a:glow>
              </a:effectLst>
              <a:latin typeface="Times New Roman" pitchFamily="18" charset="0"/>
              <a:cs typeface="Times New Roman" pitchFamily="18" charset="0"/>
            </a:endParaRPr>
          </a:p>
        </p:txBody>
      </p:sp>
      <p:pic>
        <p:nvPicPr>
          <p:cNvPr id="4" name="Picture 3" descr="bacteria.jpg"/>
          <p:cNvPicPr>
            <a:picLocks noChangeAspect="1"/>
          </p:cNvPicPr>
          <p:nvPr/>
        </p:nvPicPr>
        <p:blipFill>
          <a:blip r:embed="rId2"/>
          <a:stretch>
            <a:fillRect/>
          </a:stretch>
        </p:blipFill>
        <p:spPr>
          <a:xfrm>
            <a:off x="5743574" y="361434"/>
            <a:ext cx="3340101" cy="4415353"/>
          </a:xfrm>
          <a:prstGeom prst="ellipse">
            <a:avLst/>
          </a:prstGeom>
          <a:ln>
            <a:noFill/>
          </a:ln>
          <a:effectLst>
            <a:softEdge rad="112500"/>
          </a:effectLst>
        </p:spPr>
      </p:pic>
      <p:pic>
        <p:nvPicPr>
          <p:cNvPr id="5" name="Picture 4" descr="s_pyogenes_large-14105907D5C62936CED.jpg"/>
          <p:cNvPicPr>
            <a:picLocks noChangeAspect="1"/>
          </p:cNvPicPr>
          <p:nvPr/>
        </p:nvPicPr>
        <p:blipFill>
          <a:blip r:embed="rId3">
            <a:clrChange>
              <a:clrFrom>
                <a:srgbClr val="FFFFFF"/>
              </a:clrFrom>
              <a:clrTo>
                <a:srgbClr val="FFFFFF">
                  <a:alpha val="0"/>
                </a:srgbClr>
              </a:clrTo>
            </a:clrChange>
          </a:blip>
          <a:stretch>
            <a:fillRect/>
          </a:stretch>
        </p:blipFill>
        <p:spPr>
          <a:xfrm rot="5400000">
            <a:off x="838261" y="4098988"/>
            <a:ext cx="1995177" cy="3024000"/>
          </a:xfrm>
          <a:prstGeom prst="rect">
            <a:avLst/>
          </a:prstGeom>
          <a:ln>
            <a:noFill/>
          </a:ln>
          <a:effectLst>
            <a:outerShdw blurRad="50800" dist="50800" dir="5400000" algn="ctr" rotWithShape="0">
              <a:srgbClr val="000000">
                <a:alpha val="8000"/>
              </a:srgbClr>
            </a:outerShdw>
          </a:effectLst>
        </p:spPr>
      </p:pic>
      <p:sp>
        <p:nvSpPr>
          <p:cNvPr id="6" name="TextBox 5"/>
          <p:cNvSpPr txBox="1"/>
          <p:nvPr/>
        </p:nvSpPr>
        <p:spPr>
          <a:xfrm>
            <a:off x="323850" y="361434"/>
            <a:ext cx="2444750" cy="369332"/>
          </a:xfrm>
          <a:prstGeom prst="rect">
            <a:avLst/>
          </a:prstGeom>
          <a:noFill/>
        </p:spPr>
        <p:txBody>
          <a:bodyPr wrap="square" rtlCol="1">
            <a:spAutoFit/>
          </a:bodyPr>
          <a:lstStyle/>
          <a:p>
            <a:pPr algn="l" rtl="0"/>
            <a:r>
              <a:rPr lang="en-US" b="1" dirty="0" smtClean="0">
                <a:latin typeface="Times New Roman" pitchFamily="18" charset="0"/>
                <a:cs typeface="Times New Roman" pitchFamily="18" charset="0"/>
              </a:rPr>
              <a:t>6</a:t>
            </a:r>
            <a:r>
              <a:rPr lang="en-US" b="1" baseline="30000" dirty="0" smtClean="0">
                <a:latin typeface="Times New Roman" pitchFamily="18" charset="0"/>
                <a:cs typeface="Times New Roman" pitchFamily="18" charset="0"/>
              </a:rPr>
              <a:t>th</a:t>
            </a:r>
            <a:r>
              <a:rPr lang="en-US" b="1" dirty="0" smtClean="0">
                <a:latin typeface="Times New Roman" pitchFamily="18" charset="0"/>
                <a:cs typeface="Times New Roman" pitchFamily="18" charset="0"/>
              </a:rPr>
              <a:t> lect. bacteriology</a:t>
            </a:r>
            <a:endParaRPr lang="ar-SA" b="1" dirty="0">
              <a:latin typeface="Times New Roman" pitchFamily="18" charset="0"/>
              <a:cs typeface="Times New Roman" pitchFamily="18" charset="0"/>
            </a:endParaRPr>
          </a:p>
        </p:txBody>
      </p:sp>
      <p:pic>
        <p:nvPicPr>
          <p:cNvPr id="8" name="Picture 7" descr="Staphylococcus_aureus_Gram.jpg"/>
          <p:cNvPicPr>
            <a:picLocks noChangeAspect="1"/>
          </p:cNvPicPr>
          <p:nvPr/>
        </p:nvPicPr>
        <p:blipFill>
          <a:blip r:embed="rId4"/>
          <a:stretch>
            <a:fillRect/>
          </a:stretch>
        </p:blipFill>
        <p:spPr>
          <a:xfrm>
            <a:off x="5817678" y="4613399"/>
            <a:ext cx="3023617" cy="1995178"/>
          </a:xfrm>
          <a:prstGeom prst="rect">
            <a:avLst/>
          </a:prstGeom>
        </p:spPr>
      </p:pic>
      <p:pic>
        <p:nvPicPr>
          <p:cNvPr id="9" name="Picture 8" descr="161349744687050.jpg"/>
          <p:cNvPicPr>
            <a:picLocks noChangeAspect="1"/>
          </p:cNvPicPr>
          <p:nvPr/>
        </p:nvPicPr>
        <p:blipFill>
          <a:blip r:embed="rId5"/>
          <a:stretch>
            <a:fillRect/>
          </a:stretch>
        </p:blipFill>
        <p:spPr>
          <a:xfrm>
            <a:off x="3175981" y="4628577"/>
            <a:ext cx="2641697" cy="1980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0"/>
            <a:ext cx="8229600" cy="1143000"/>
          </a:xfrm>
        </p:spPr>
        <p:txBody>
          <a:bodyPr>
            <a:normAutofit fontScale="90000"/>
          </a:bodyPr>
          <a:lstStyle/>
          <a:p>
            <a:pPr marL="342900" lvl="0" indent="-342900" rtl="0">
              <a:spcBef>
                <a:spcPct val="20000"/>
              </a:spcBef>
            </a:pPr>
            <a:r>
              <a:rPr lang="en-US" sz="3300" b="1" dirty="0" smtClean="0">
                <a:solidFill>
                  <a:prstClr val="black"/>
                </a:solidFill>
                <a:effectLst>
                  <a:glow rad="228600">
                    <a:schemeClr val="accent3">
                      <a:satMod val="175000"/>
                      <a:alpha val="40000"/>
                    </a:schemeClr>
                  </a:glow>
                </a:effectLst>
                <a:latin typeface="Times New Roman" pitchFamily="18" charset="0"/>
                <a:ea typeface="+mn-ea"/>
                <a:cs typeface="Times New Roman" pitchFamily="18" charset="0"/>
              </a:rPr>
              <a:t> </a:t>
            </a:r>
            <a:r>
              <a:rPr lang="en-US" sz="3300" b="1" dirty="0" smtClean="0">
                <a:solidFill>
                  <a:schemeClr val="tx2">
                    <a:lumMod val="60000"/>
                    <a:lumOff val="40000"/>
                  </a:schemeClr>
                </a:solidFill>
                <a:effectLst>
                  <a:glow rad="228600">
                    <a:schemeClr val="accent3">
                      <a:satMod val="175000"/>
                      <a:alpha val="40000"/>
                    </a:schemeClr>
                  </a:glow>
                </a:effectLst>
                <a:latin typeface="Times New Roman" pitchFamily="18" charset="0"/>
                <a:ea typeface="+mn-ea"/>
                <a:cs typeface="Times New Roman" pitchFamily="18" charset="0"/>
              </a:rPr>
              <a:t>(Group A </a:t>
            </a:r>
            <a:r>
              <a:rPr lang="el-GR" sz="3300" b="1" dirty="0" smtClean="0">
                <a:solidFill>
                  <a:schemeClr val="tx2">
                    <a:lumMod val="60000"/>
                    <a:lumOff val="40000"/>
                  </a:schemeClr>
                </a:solidFill>
                <a:effectLst>
                  <a:glow rad="228600">
                    <a:schemeClr val="accent3">
                      <a:satMod val="175000"/>
                      <a:alpha val="40000"/>
                    </a:schemeClr>
                  </a:glow>
                </a:effectLst>
                <a:latin typeface="Times New Roman" pitchFamily="18" charset="0"/>
                <a:ea typeface="+mn-ea"/>
                <a:cs typeface="Times New Roman" pitchFamily="18" charset="0"/>
              </a:rPr>
              <a:t>β-</a:t>
            </a:r>
            <a:r>
              <a:rPr lang="en-US" sz="3300" b="1" dirty="0" smtClean="0">
                <a:solidFill>
                  <a:schemeClr val="tx2">
                    <a:lumMod val="60000"/>
                    <a:lumOff val="40000"/>
                  </a:schemeClr>
                </a:solidFill>
                <a:effectLst>
                  <a:glow rad="228600">
                    <a:schemeClr val="accent3">
                      <a:satMod val="175000"/>
                      <a:alpha val="40000"/>
                    </a:schemeClr>
                  </a:glow>
                </a:effectLst>
                <a:latin typeface="Times New Roman" pitchFamily="18" charset="0"/>
                <a:ea typeface="+mn-ea"/>
                <a:cs typeface="Times New Roman" pitchFamily="18" charset="0"/>
              </a:rPr>
              <a:t>hemolytic streptococci</a:t>
            </a:r>
            <a:r>
              <a:rPr lang="en-US" sz="3300" b="1" dirty="0" smtClean="0">
                <a:solidFill>
                  <a:schemeClr val="tx2">
                    <a:lumMod val="60000"/>
                    <a:lumOff val="40000"/>
                  </a:schemeClr>
                </a:solidFill>
                <a:effectLst>
                  <a:glow rad="228600">
                    <a:schemeClr val="accent3">
                      <a:satMod val="175000"/>
                      <a:alpha val="40000"/>
                    </a:schemeClr>
                  </a:glow>
                </a:effectLst>
                <a:latin typeface="Times New Roman" pitchFamily="18" charset="0"/>
                <a:ea typeface="+mn-ea"/>
                <a:cs typeface="Times New Roman" pitchFamily="18" charset="0"/>
              </a:rPr>
              <a:t>)</a:t>
            </a:r>
            <a:r>
              <a:rPr lang="en-US" b="1" i="1" dirty="0" smtClean="0">
                <a:solidFill>
                  <a:schemeClr val="accent2"/>
                </a:solidFill>
                <a:effectLst>
                  <a:glow rad="228600">
                    <a:schemeClr val="accent3">
                      <a:satMod val="175000"/>
                      <a:alpha val="40000"/>
                    </a:schemeClr>
                  </a:glow>
                </a:effectLst>
                <a:latin typeface="Times New Roman" pitchFamily="18" charset="0"/>
                <a:cs typeface="Times New Roman" pitchFamily="18" charset="0"/>
              </a:rPr>
              <a:t> Streptococcus </a:t>
            </a:r>
            <a:r>
              <a:rPr lang="en-US" b="1" i="1" dirty="0" err="1" smtClean="0">
                <a:solidFill>
                  <a:schemeClr val="accent2"/>
                </a:solidFill>
                <a:effectLst>
                  <a:glow rad="228600">
                    <a:schemeClr val="accent3">
                      <a:satMod val="175000"/>
                      <a:alpha val="40000"/>
                    </a:schemeClr>
                  </a:glow>
                </a:effectLst>
                <a:latin typeface="Times New Roman" pitchFamily="18" charset="0"/>
                <a:cs typeface="Times New Roman" pitchFamily="18" charset="0"/>
              </a:rPr>
              <a:t>pyogenes</a:t>
            </a:r>
            <a:endParaRPr lang="ar-SA" dirty="0">
              <a:solidFill>
                <a:schemeClr val="tx2">
                  <a:lumMod val="60000"/>
                  <a:lumOff val="40000"/>
                </a:schemeClr>
              </a:solidFill>
              <a:effectLst>
                <a:glow rad="228600">
                  <a:schemeClr val="accent3">
                    <a:satMod val="175000"/>
                    <a:alpha val="40000"/>
                  </a:schemeClr>
                </a:glow>
              </a:effectLst>
            </a:endParaRPr>
          </a:p>
        </p:txBody>
      </p:sp>
      <p:sp>
        <p:nvSpPr>
          <p:cNvPr id="3" name="Content Placeholder 2"/>
          <p:cNvSpPr>
            <a:spLocks noGrp="1"/>
          </p:cNvSpPr>
          <p:nvPr>
            <p:ph idx="1"/>
          </p:nvPr>
        </p:nvSpPr>
        <p:spPr>
          <a:xfrm>
            <a:off x="457200" y="1143000"/>
            <a:ext cx="8439150" cy="5715000"/>
          </a:xfrm>
        </p:spPr>
        <p:txBody>
          <a:bodyPr>
            <a:normAutofit lnSpcReduction="10000"/>
          </a:bodyPr>
          <a:lstStyle/>
          <a:p>
            <a:pPr algn="just" rtl="0"/>
            <a:r>
              <a:rPr lang="en-US" sz="2800" dirty="0" smtClean="0">
                <a:latin typeface="Times New Roman" pitchFamily="18" charset="0"/>
                <a:cs typeface="Times New Roman" pitchFamily="18" charset="0"/>
              </a:rPr>
              <a:t>The </a:t>
            </a:r>
            <a:r>
              <a:rPr lang="en-US" sz="2800" dirty="0" smtClean="0">
                <a:latin typeface="Times New Roman" pitchFamily="18" charset="0"/>
                <a:cs typeface="Times New Roman" pitchFamily="18" charset="0"/>
              </a:rPr>
              <a:t>most pathogenic member of the genus</a:t>
            </a:r>
          </a:p>
          <a:p>
            <a:pPr lvl="0" algn="just" rtl="0"/>
            <a:r>
              <a:rPr lang="en-US" sz="2800" dirty="0" smtClean="0">
                <a:latin typeface="Times New Roman" pitchFamily="18" charset="0"/>
                <a:cs typeface="Times New Roman" pitchFamily="18" charset="0"/>
              </a:rPr>
              <a:t>It is present as a </a:t>
            </a:r>
            <a:r>
              <a:rPr lang="en-US" sz="2800" dirty="0" err="1" smtClean="0">
                <a:latin typeface="Times New Roman" pitchFamily="18" charset="0"/>
                <a:cs typeface="Times New Roman" pitchFamily="18" charset="0"/>
              </a:rPr>
              <a:t>commensal</a:t>
            </a:r>
            <a:r>
              <a:rPr lang="en-US" sz="2800" dirty="0" smtClean="0">
                <a:latin typeface="Times New Roman" pitchFamily="18" charset="0"/>
                <a:cs typeface="Times New Roman" pitchFamily="18" charset="0"/>
              </a:rPr>
              <a:t> in the </a:t>
            </a:r>
            <a:r>
              <a:rPr lang="en-US" sz="2800" dirty="0" err="1" smtClean="0">
                <a:latin typeface="Times New Roman" pitchFamily="18" charset="0"/>
                <a:cs typeface="Times New Roman" pitchFamily="18" charset="0"/>
              </a:rPr>
              <a:t>nasopharynx</a:t>
            </a:r>
            <a:r>
              <a:rPr lang="en-US" sz="2800" dirty="0" smtClean="0">
                <a:latin typeface="Times New Roman" pitchFamily="18" charset="0"/>
                <a:cs typeface="Times New Roman" pitchFamily="18" charset="0"/>
              </a:rPr>
              <a:t> in </a:t>
            </a:r>
            <a:r>
              <a:rPr lang="en-US" sz="2800" dirty="0" smtClean="0">
                <a:latin typeface="Times New Roman" pitchFamily="18" charset="0"/>
                <a:cs typeface="Times New Roman" pitchFamily="18" charset="0"/>
              </a:rPr>
              <a:t>a variable proportion </a:t>
            </a:r>
            <a:r>
              <a:rPr lang="en-US" sz="2800" dirty="0" smtClean="0">
                <a:latin typeface="Times New Roman" pitchFamily="18" charset="0"/>
                <a:cs typeface="Times New Roman" pitchFamily="18" charset="0"/>
              </a:rPr>
              <a:t>of healthy individuals. </a:t>
            </a:r>
            <a:endParaRPr lang="en-US" sz="2800" dirty="0" smtClean="0">
              <a:latin typeface="Times New Roman" pitchFamily="18" charset="0"/>
              <a:cs typeface="Times New Roman" pitchFamily="18" charset="0"/>
            </a:endParaRPr>
          </a:p>
          <a:p>
            <a:pPr lvl="0" algn="just" rtl="0"/>
            <a:r>
              <a:rPr lang="en-US" sz="2800" dirty="0" smtClean="0">
                <a:latin typeface="Times New Roman" pitchFamily="18" charset="0"/>
                <a:cs typeface="Times New Roman" pitchFamily="18" charset="0"/>
              </a:rPr>
              <a:t>Cause  </a:t>
            </a:r>
            <a:r>
              <a:rPr lang="en-US" sz="2800" dirty="0" err="1" smtClean="0">
                <a:latin typeface="Times New Roman" pitchFamily="18" charset="0"/>
                <a:cs typeface="Times New Roman" pitchFamily="18" charset="0"/>
              </a:rPr>
              <a:t>pharyngitis</a:t>
            </a:r>
            <a:r>
              <a:rPr lang="en-US" sz="2800" dirty="0" smtClean="0">
                <a:latin typeface="Times New Roman" pitchFamily="18" charset="0"/>
                <a:cs typeface="Times New Roman" pitchFamily="18" charset="0"/>
              </a:rPr>
              <a:t> and a very common cause of skin infections</a:t>
            </a:r>
            <a:r>
              <a:rPr lang="en-US" sz="2800" dirty="0" smtClean="0">
                <a:latin typeface="Times New Roman" pitchFamily="18" charset="0"/>
                <a:cs typeface="Times New Roman" pitchFamily="18" charset="0"/>
              </a:rPr>
              <a:t>.</a:t>
            </a:r>
          </a:p>
          <a:p>
            <a:pPr lvl="0" algn="just" rtl="0"/>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They adhere to pharyngeal epithelium via </a:t>
            </a:r>
            <a:r>
              <a:rPr lang="en-US" sz="2800" dirty="0" err="1" smtClean="0">
                <a:latin typeface="Times New Roman" pitchFamily="18" charset="0"/>
                <a:cs typeface="Times New Roman" pitchFamily="18" charset="0"/>
              </a:rPr>
              <a:t>pili</a:t>
            </a:r>
            <a:r>
              <a:rPr lang="en-US" sz="2800" dirty="0" smtClean="0">
                <a:latin typeface="Times New Roman" pitchFamily="18" charset="0"/>
                <a:cs typeface="Times New Roman" pitchFamily="18" charset="0"/>
              </a:rPr>
              <a:t> covered with </a:t>
            </a:r>
            <a:r>
              <a:rPr lang="en-US" sz="2800" dirty="0" err="1" smtClean="0">
                <a:latin typeface="Times New Roman" pitchFamily="18" charset="0"/>
                <a:cs typeface="Times New Roman" pitchFamily="18" charset="0"/>
              </a:rPr>
              <a:t>lipoteichoic</a:t>
            </a:r>
            <a:r>
              <a:rPr lang="en-US" sz="2800" dirty="0" smtClean="0">
                <a:latin typeface="Times New Roman" pitchFamily="18" charset="0"/>
                <a:cs typeface="Times New Roman" pitchFamily="18" charset="0"/>
              </a:rPr>
              <a:t> acid and M protein</a:t>
            </a:r>
            <a:r>
              <a:rPr lang="en-US" sz="2800" dirty="0" smtClean="0">
                <a:latin typeface="Times New Roman" pitchFamily="18" charset="0"/>
                <a:cs typeface="Times New Roman" pitchFamily="18" charset="0"/>
              </a:rPr>
              <a:t>.</a:t>
            </a:r>
          </a:p>
          <a:p>
            <a:pPr lvl="0" algn="just" rtl="0"/>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Many strains have a </a:t>
            </a:r>
            <a:r>
              <a:rPr lang="en-US" sz="2800" dirty="0" err="1" smtClean="0">
                <a:latin typeface="Times New Roman" pitchFamily="18" charset="0"/>
                <a:cs typeface="Times New Roman" pitchFamily="18" charset="0"/>
              </a:rPr>
              <a:t>hyaluronic</a:t>
            </a:r>
            <a:r>
              <a:rPr lang="en-US" sz="2800" dirty="0" smtClean="0">
                <a:latin typeface="Times New Roman" pitchFamily="18" charset="0"/>
                <a:cs typeface="Times New Roman" pitchFamily="18" charset="0"/>
              </a:rPr>
              <a:t> acid capsule that is </a:t>
            </a:r>
            <a:r>
              <a:rPr lang="en-US" sz="2800" dirty="0" err="1" smtClean="0">
                <a:latin typeface="Times New Roman" pitchFamily="18" charset="0"/>
                <a:cs typeface="Times New Roman" pitchFamily="18" charset="0"/>
              </a:rPr>
              <a:t>antiphagocytic</a:t>
            </a:r>
            <a:r>
              <a:rPr lang="en-US" sz="2800" dirty="0" smtClean="0">
                <a:latin typeface="Times New Roman" pitchFamily="18" charset="0"/>
                <a:cs typeface="Times New Roman" pitchFamily="18" charset="0"/>
              </a:rPr>
              <a:t>. </a:t>
            </a:r>
          </a:p>
          <a:p>
            <a:pPr lvl="0" algn="just" rtl="0"/>
            <a:r>
              <a:rPr lang="en-US" sz="2800" dirty="0" smtClean="0">
                <a:latin typeface="Times New Roman" pitchFamily="18" charset="0"/>
                <a:cs typeface="Times New Roman" pitchFamily="18" charset="0"/>
              </a:rPr>
              <a:t>The growth of </a:t>
            </a:r>
            <a:r>
              <a:rPr lang="en-US" sz="2800" i="1" dirty="0" smtClean="0">
                <a:latin typeface="Times New Roman" pitchFamily="18" charset="0"/>
                <a:cs typeface="Times New Roman" pitchFamily="18" charset="0"/>
              </a:rPr>
              <a:t>Str. </a:t>
            </a:r>
            <a:r>
              <a:rPr lang="en-US" sz="2800" i="1" dirty="0" err="1" smtClean="0">
                <a:latin typeface="Times New Roman" pitchFamily="18" charset="0"/>
                <a:cs typeface="Times New Roman" pitchFamily="18" charset="0"/>
              </a:rPr>
              <a:t>pyogenes</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on agar plates in the laboratory is inhibited by the antibiotic </a:t>
            </a:r>
            <a:r>
              <a:rPr lang="en-US" sz="2800" dirty="0" err="1" smtClean="0">
                <a:latin typeface="Times New Roman" pitchFamily="18" charset="0"/>
                <a:cs typeface="Times New Roman" pitchFamily="18" charset="0"/>
              </a:rPr>
              <a:t>bacitracin</a:t>
            </a:r>
            <a:r>
              <a:rPr lang="en-US" sz="2800" dirty="0" smtClean="0">
                <a:latin typeface="Times New Roman" pitchFamily="18" charset="0"/>
                <a:cs typeface="Times New Roman" pitchFamily="18" charset="0"/>
              </a:rPr>
              <a:t>, an important diagnostic criterion</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rtl="0"/>
            <a:r>
              <a:rPr lang="en-US" sz="2800" dirty="0" smtClean="0">
                <a:latin typeface="Times New Roman" pitchFamily="18" charset="0"/>
                <a:cs typeface="Times New Roman" pitchFamily="18" charset="0"/>
              </a:rPr>
              <a:t>It produces different types of enzymes and </a:t>
            </a:r>
            <a:r>
              <a:rPr lang="en-US" sz="2800" dirty="0" err="1" smtClean="0">
                <a:latin typeface="Times New Roman" pitchFamily="18" charset="0"/>
                <a:cs typeface="Times New Roman" pitchFamily="18" charset="0"/>
              </a:rPr>
              <a:t>exotoxins</a:t>
            </a:r>
            <a:r>
              <a:rPr lang="en-US" sz="2800" dirty="0" smtClean="0">
                <a:latin typeface="Times New Roman" pitchFamily="18" charset="0"/>
                <a:cs typeface="Times New Roman" pitchFamily="18" charset="0"/>
              </a:rPr>
              <a:t>. </a:t>
            </a:r>
            <a:endParaRPr lang="en-US" sz="2800" baseline="0" dirty="0" smtClean="0">
              <a:latin typeface="Times New Roman" pitchFamily="18" charset="0"/>
              <a:cs typeface="Times New Roman" pitchFamily="18" charset="0"/>
            </a:endParaRPr>
          </a:p>
          <a:p>
            <a:pPr algn="l" rtl="0">
              <a:buNone/>
            </a:pPr>
            <a:endParaRPr lang="en-US" sz="1800" baseline="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04000" cy="612000"/>
          </a:xfrm>
        </p:spPr>
        <p:txBody>
          <a:bodyPr>
            <a:normAutofit fontScale="90000"/>
          </a:bodyPr>
          <a:lstStyle/>
          <a:p>
            <a:pPr rtl="0"/>
            <a:r>
              <a:rPr lang="en-US" b="1" dirty="0" smtClean="0">
                <a:solidFill>
                  <a:srgbClr val="FF0000"/>
                </a:solidFill>
                <a:effectLst>
                  <a:glow rad="101600">
                    <a:schemeClr val="accent3">
                      <a:satMod val="175000"/>
                      <a:alpha val="40000"/>
                    </a:schemeClr>
                  </a:glow>
                </a:effectLst>
                <a:latin typeface="Times New Roman"/>
                <a:ea typeface="Times New Roman"/>
                <a:cs typeface="Times New Roman"/>
              </a:rPr>
              <a:t>Pathogenesis</a:t>
            </a:r>
            <a:endParaRPr lang="ar-SA" dirty="0">
              <a:solidFill>
                <a:srgbClr val="FF0000"/>
              </a:solidFill>
              <a:effectLst>
                <a:glow rad="101600">
                  <a:schemeClr val="accent3">
                    <a:satMod val="175000"/>
                    <a:alpha val="40000"/>
                  </a:schemeClr>
                </a:glow>
              </a:effectLst>
            </a:endParaRPr>
          </a:p>
        </p:txBody>
      </p:sp>
      <p:sp>
        <p:nvSpPr>
          <p:cNvPr id="3" name="Content Placeholder 2"/>
          <p:cNvSpPr>
            <a:spLocks noGrp="1"/>
          </p:cNvSpPr>
          <p:nvPr>
            <p:ph idx="1"/>
          </p:nvPr>
        </p:nvSpPr>
        <p:spPr>
          <a:xfrm>
            <a:off x="247650" y="546101"/>
            <a:ext cx="8439150" cy="6486524"/>
          </a:xfrm>
        </p:spPr>
        <p:txBody>
          <a:bodyPr>
            <a:normAutofit fontScale="92500" lnSpcReduction="20000"/>
          </a:bodyPr>
          <a:lstStyle/>
          <a:p>
            <a:pPr algn="just" rtl="0">
              <a:lnSpc>
                <a:spcPct val="120000"/>
              </a:lnSpc>
            </a:pPr>
            <a:r>
              <a:rPr lang="en-US" sz="2300" b="1" dirty="0" smtClean="0">
                <a:effectLst>
                  <a:glow rad="228600">
                    <a:schemeClr val="accent6">
                      <a:satMod val="175000"/>
                      <a:alpha val="40000"/>
                    </a:schemeClr>
                  </a:glow>
                </a:effectLst>
                <a:latin typeface="Times New Roman" pitchFamily="18" charset="0"/>
                <a:ea typeface="Times New Roman"/>
                <a:cs typeface="Times New Roman" pitchFamily="18" charset="0"/>
              </a:rPr>
              <a:t>Group </a:t>
            </a:r>
            <a:r>
              <a:rPr lang="en-US" sz="2300" b="1" dirty="0" smtClean="0">
                <a:effectLst>
                  <a:glow rad="228600">
                    <a:schemeClr val="accent6">
                      <a:satMod val="175000"/>
                      <a:alpha val="40000"/>
                    </a:schemeClr>
                  </a:glow>
                </a:effectLst>
                <a:latin typeface="Times New Roman" pitchFamily="18" charset="0"/>
                <a:ea typeface="Times New Roman"/>
                <a:cs typeface="Times New Roman" pitchFamily="18" charset="0"/>
              </a:rPr>
              <a:t>A streptococci (</a:t>
            </a:r>
            <a:r>
              <a:rPr lang="en-US" sz="2300" b="1" i="1" dirty="0" smtClean="0">
                <a:effectLst>
                  <a:glow rad="228600">
                    <a:schemeClr val="accent6">
                      <a:satMod val="175000"/>
                      <a:alpha val="40000"/>
                    </a:schemeClr>
                  </a:glow>
                </a:effectLst>
                <a:latin typeface="Times New Roman" pitchFamily="18" charset="0"/>
                <a:ea typeface="Times New Roman"/>
                <a:cs typeface="Times New Roman" pitchFamily="18" charset="0"/>
              </a:rPr>
              <a:t>Str. </a:t>
            </a:r>
            <a:r>
              <a:rPr lang="en-US" sz="2300" b="1" i="1" dirty="0" err="1" smtClean="0">
                <a:effectLst>
                  <a:glow rad="228600">
                    <a:schemeClr val="accent6">
                      <a:satMod val="175000"/>
                      <a:alpha val="40000"/>
                    </a:schemeClr>
                  </a:glow>
                </a:effectLst>
                <a:latin typeface="Times New Roman" pitchFamily="18" charset="0"/>
                <a:ea typeface="Times New Roman"/>
                <a:cs typeface="Times New Roman" pitchFamily="18" charset="0"/>
              </a:rPr>
              <a:t>pyogenes</a:t>
            </a:r>
            <a:r>
              <a:rPr lang="en-US" sz="2300" b="1" dirty="0" smtClean="0">
                <a:effectLst>
                  <a:glow rad="228600">
                    <a:schemeClr val="accent6">
                      <a:satMod val="175000"/>
                      <a:alpha val="40000"/>
                    </a:schemeClr>
                  </a:glow>
                </a:effectLst>
                <a:latin typeface="Times New Roman" pitchFamily="18" charset="0"/>
                <a:ea typeface="Times New Roman"/>
                <a:cs typeface="Times New Roman" pitchFamily="18" charset="0"/>
              </a:rPr>
              <a:t>) cause disease by three mechanisms:</a:t>
            </a:r>
          </a:p>
          <a:p>
            <a:pPr marL="457200" indent="-457200" algn="just" rtl="0">
              <a:lnSpc>
                <a:spcPct val="120000"/>
              </a:lnSpc>
              <a:buFont typeface="+mj-lt"/>
              <a:buAutoNum type="arabicPeriod"/>
            </a:pP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Pyogenic</a:t>
            </a: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 inflammation.</a:t>
            </a:r>
          </a:p>
          <a:p>
            <a:pPr marL="457200" indent="-457200" algn="just" rtl="0">
              <a:lnSpc>
                <a:spcPct val="120000"/>
              </a:lnSpc>
              <a:buFont typeface="+mj-lt"/>
              <a:buAutoNum type="arabicPeriod"/>
            </a:pP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Exotoxin</a:t>
            </a: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 production</a:t>
            </a:r>
            <a:r>
              <a:rPr lang="en-US" sz="2300" dirty="0" smtClean="0">
                <a:latin typeface="Times New Roman" pitchFamily="18" charset="0"/>
                <a:ea typeface="Times New Roman"/>
                <a:cs typeface="Times New Roman" pitchFamily="18" charset="0"/>
              </a:rPr>
              <a:t>.</a:t>
            </a:r>
          </a:p>
          <a:p>
            <a:pPr marL="457200" lvl="0" indent="-457200" algn="just" rtl="0">
              <a:lnSpc>
                <a:spcPct val="120000"/>
              </a:lnSpc>
              <a:spcAft>
                <a:spcPts val="1000"/>
              </a:spcAft>
              <a:buFont typeface="+mj-lt"/>
              <a:buAutoNum type="arabicPeriod"/>
            </a:pP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Immunologic, </a:t>
            </a:r>
            <a:endParaRPr lang="en-US" sz="2300" dirty="0" smtClean="0">
              <a:latin typeface="Times New Roman" pitchFamily="18" charset="0"/>
              <a:ea typeface="Times New Roman"/>
              <a:cs typeface="Times New Roman" pitchFamily="18" charset="0"/>
            </a:endParaRPr>
          </a:p>
          <a:p>
            <a:pPr lvl="0" algn="just" rtl="0">
              <a:lnSpc>
                <a:spcPct val="120000"/>
              </a:lnSpc>
              <a:spcAft>
                <a:spcPts val="1000"/>
              </a:spcAft>
              <a:buFont typeface="Symbol"/>
              <a:buChar char=""/>
            </a:pPr>
            <a:r>
              <a:rPr lang="en-US" sz="2300" b="1" dirty="0" smtClean="0">
                <a:latin typeface="Times New Roman" pitchFamily="18" charset="0"/>
                <a:ea typeface="Times New Roman"/>
                <a:cs typeface="Times New Roman" pitchFamily="18" charset="0"/>
              </a:rPr>
              <a:t> </a:t>
            </a:r>
            <a:r>
              <a:rPr lang="en-US" sz="2300" b="1" dirty="0" smtClean="0">
                <a:effectLst>
                  <a:glow rad="228600">
                    <a:schemeClr val="accent6">
                      <a:satMod val="175000"/>
                      <a:alpha val="40000"/>
                    </a:schemeClr>
                  </a:glow>
                </a:effectLst>
                <a:latin typeface="Times New Roman" pitchFamily="18" charset="0"/>
                <a:ea typeface="Times New Roman"/>
                <a:cs typeface="Times New Roman" pitchFamily="18" charset="0"/>
              </a:rPr>
              <a:t>Group A streptococci produce three important inflammation-related enzymes:</a:t>
            </a:r>
            <a:endParaRPr lang="en-US" sz="2300" b="1" dirty="0" smtClean="0">
              <a:effectLst>
                <a:glow rad="228600">
                  <a:schemeClr val="accent6">
                    <a:satMod val="175000"/>
                    <a:alpha val="40000"/>
                  </a:schemeClr>
                </a:glow>
              </a:effectLst>
              <a:latin typeface="Times New Roman" pitchFamily="18" charset="0"/>
              <a:ea typeface="Calibri"/>
              <a:cs typeface="Times New Roman" pitchFamily="18" charset="0"/>
            </a:endParaRPr>
          </a:p>
          <a:p>
            <a:pPr lvl="0" algn="just" rtl="0">
              <a:lnSpc>
                <a:spcPct val="120000"/>
              </a:lnSpc>
              <a:spcAft>
                <a:spcPts val="1000"/>
              </a:spcAft>
              <a:buFont typeface="+mj-lt"/>
              <a:buAutoNum type="arabicPeriod"/>
              <a:tabLst>
                <a:tab pos="457200" algn="l"/>
              </a:tabLst>
            </a:pP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Hyaluronidase</a:t>
            </a:r>
            <a:r>
              <a:rPr lang="en-US" sz="2300" dirty="0" smtClean="0">
                <a:latin typeface="Times New Roman" pitchFamily="18" charset="0"/>
                <a:ea typeface="Times New Roman"/>
                <a:cs typeface="Times New Roman" pitchFamily="18" charset="0"/>
              </a:rPr>
              <a:t> degrades </a:t>
            </a:r>
            <a:r>
              <a:rPr lang="en-US" sz="2300" dirty="0" err="1" smtClean="0">
                <a:latin typeface="Times New Roman" pitchFamily="18" charset="0"/>
                <a:ea typeface="Times New Roman"/>
                <a:cs typeface="Times New Roman" pitchFamily="18" charset="0"/>
              </a:rPr>
              <a:t>hyaluronic</a:t>
            </a:r>
            <a:r>
              <a:rPr lang="en-US" sz="2300" dirty="0" smtClean="0">
                <a:latin typeface="Times New Roman" pitchFamily="18" charset="0"/>
                <a:ea typeface="Times New Roman"/>
                <a:cs typeface="Times New Roman" pitchFamily="18" charset="0"/>
              </a:rPr>
              <a:t> acid, which is the ground substance of subcutaneous tissue. </a:t>
            </a:r>
            <a:r>
              <a:rPr lang="en-US" sz="2300" dirty="0" err="1" smtClean="0">
                <a:latin typeface="Times New Roman" pitchFamily="18" charset="0"/>
                <a:ea typeface="Times New Roman"/>
                <a:cs typeface="Times New Roman" pitchFamily="18" charset="0"/>
              </a:rPr>
              <a:t>Hyaluronidase</a:t>
            </a:r>
            <a:r>
              <a:rPr lang="en-US" sz="2300" dirty="0" smtClean="0">
                <a:latin typeface="Times New Roman" pitchFamily="18" charset="0"/>
                <a:ea typeface="Times New Roman"/>
                <a:cs typeface="Times New Roman" pitchFamily="18" charset="0"/>
              </a:rPr>
              <a:t> is known as spreading factor because it facilitates the rapid spread of </a:t>
            </a:r>
            <a:r>
              <a:rPr lang="en-US" sz="2300" i="1" dirty="0" smtClean="0">
                <a:latin typeface="Times New Roman" pitchFamily="18" charset="0"/>
                <a:ea typeface="Times New Roman"/>
                <a:cs typeface="Times New Roman" pitchFamily="18" charset="0"/>
              </a:rPr>
              <a:t>Str. </a:t>
            </a:r>
            <a:r>
              <a:rPr lang="en-US" sz="2300" i="1" dirty="0" err="1" smtClean="0">
                <a:latin typeface="Times New Roman" pitchFamily="18" charset="0"/>
                <a:ea typeface="Times New Roman"/>
                <a:cs typeface="Times New Roman" pitchFamily="18" charset="0"/>
              </a:rPr>
              <a:t>pyogenes</a:t>
            </a:r>
            <a:r>
              <a:rPr lang="en-US" sz="2300" dirty="0" smtClean="0">
                <a:latin typeface="Times New Roman" pitchFamily="18" charset="0"/>
                <a:ea typeface="Times New Roman"/>
                <a:cs typeface="Times New Roman" pitchFamily="18" charset="0"/>
              </a:rPr>
              <a:t> in skin infections (</a:t>
            </a:r>
            <a:r>
              <a:rPr lang="en-US" sz="2300" dirty="0" err="1" smtClean="0">
                <a:latin typeface="Times New Roman" pitchFamily="18" charset="0"/>
                <a:ea typeface="Times New Roman"/>
                <a:cs typeface="Times New Roman" pitchFamily="18" charset="0"/>
              </a:rPr>
              <a:t>cellulitis</a:t>
            </a:r>
            <a:r>
              <a:rPr lang="en-US" sz="2300" dirty="0" smtClean="0">
                <a:latin typeface="Times New Roman" pitchFamily="18" charset="0"/>
                <a:ea typeface="Times New Roman"/>
                <a:cs typeface="Times New Roman" pitchFamily="18" charset="0"/>
              </a:rPr>
              <a:t>).</a:t>
            </a:r>
            <a:endParaRPr lang="en-US" sz="2300" dirty="0" smtClean="0">
              <a:latin typeface="Times New Roman" pitchFamily="18" charset="0"/>
              <a:ea typeface="Calibri"/>
              <a:cs typeface="Times New Roman" pitchFamily="18" charset="0"/>
            </a:endParaRPr>
          </a:p>
          <a:p>
            <a:pPr lvl="0" algn="just" rtl="0">
              <a:lnSpc>
                <a:spcPct val="120000"/>
              </a:lnSpc>
              <a:spcAft>
                <a:spcPts val="1000"/>
              </a:spcAft>
              <a:buFont typeface="+mj-lt"/>
              <a:buAutoNum type="arabicPeriod"/>
              <a:tabLst>
                <a:tab pos="457200" algn="l"/>
              </a:tabLst>
            </a:pP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Streptokinase (</a:t>
            </a: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fibrinolysin</a:t>
            </a:r>
            <a:r>
              <a:rPr lang="en-US" sz="2300" dirty="0" smtClean="0">
                <a:latin typeface="Times New Roman" pitchFamily="18" charset="0"/>
                <a:ea typeface="Times New Roman"/>
                <a:cs typeface="Times New Roman" pitchFamily="18" charset="0"/>
              </a:rPr>
              <a:t>) activates </a:t>
            </a:r>
            <a:r>
              <a:rPr lang="en-US" sz="2300" dirty="0" err="1" smtClean="0">
                <a:latin typeface="Times New Roman" pitchFamily="18" charset="0"/>
                <a:ea typeface="Times New Roman"/>
                <a:cs typeface="Times New Roman" pitchFamily="18" charset="0"/>
              </a:rPr>
              <a:t>plasminogen</a:t>
            </a:r>
            <a:r>
              <a:rPr lang="en-US" sz="2300" dirty="0" smtClean="0">
                <a:latin typeface="Times New Roman" pitchFamily="18" charset="0"/>
                <a:ea typeface="Times New Roman"/>
                <a:cs typeface="Times New Roman" pitchFamily="18" charset="0"/>
              </a:rPr>
              <a:t> to form </a:t>
            </a:r>
            <a:r>
              <a:rPr lang="en-US" sz="2300" dirty="0" err="1" smtClean="0">
                <a:latin typeface="Times New Roman" pitchFamily="18" charset="0"/>
                <a:ea typeface="Times New Roman"/>
                <a:cs typeface="Times New Roman" pitchFamily="18" charset="0"/>
              </a:rPr>
              <a:t>plasmin</a:t>
            </a:r>
            <a:r>
              <a:rPr lang="en-US" sz="2300" dirty="0" smtClean="0">
                <a:latin typeface="Times New Roman" pitchFamily="18" charset="0"/>
                <a:ea typeface="Times New Roman"/>
                <a:cs typeface="Times New Roman" pitchFamily="18" charset="0"/>
              </a:rPr>
              <a:t>, which dissolves fibrin in clots, thrombi, and emboli.</a:t>
            </a:r>
            <a:endParaRPr lang="en-US" sz="2300" dirty="0" smtClean="0">
              <a:latin typeface="Times New Roman" pitchFamily="18" charset="0"/>
              <a:ea typeface="Calibri"/>
              <a:cs typeface="Times New Roman" pitchFamily="18" charset="0"/>
            </a:endParaRPr>
          </a:p>
          <a:p>
            <a:pPr lvl="0" algn="just" rtl="0">
              <a:lnSpc>
                <a:spcPct val="120000"/>
              </a:lnSpc>
              <a:spcAft>
                <a:spcPts val="1000"/>
              </a:spcAft>
              <a:buFont typeface="+mj-lt"/>
              <a:buAutoNum type="arabicPeriod"/>
              <a:tabLst>
                <a:tab pos="457200" algn="l"/>
              </a:tabLst>
            </a:pP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DNase</a:t>
            </a: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 (</a:t>
            </a:r>
            <a:r>
              <a:rPr lang="en-US" sz="2300" dirty="0" err="1" smtClean="0">
                <a:effectLst>
                  <a:glow rad="228600">
                    <a:schemeClr val="accent3">
                      <a:satMod val="175000"/>
                      <a:alpha val="40000"/>
                    </a:schemeClr>
                  </a:glow>
                </a:effectLst>
                <a:latin typeface="Times New Roman" pitchFamily="18" charset="0"/>
                <a:ea typeface="Times New Roman"/>
                <a:cs typeface="Times New Roman" pitchFamily="18" charset="0"/>
              </a:rPr>
              <a:t>streptodornase</a:t>
            </a:r>
            <a:r>
              <a:rPr lang="en-US" sz="2300" dirty="0" smtClean="0">
                <a:effectLst>
                  <a:glow rad="228600">
                    <a:schemeClr val="accent3">
                      <a:satMod val="175000"/>
                      <a:alpha val="40000"/>
                    </a:schemeClr>
                  </a:glow>
                </a:effectLst>
                <a:latin typeface="Times New Roman" pitchFamily="18" charset="0"/>
                <a:ea typeface="Times New Roman"/>
                <a:cs typeface="Times New Roman" pitchFamily="18" charset="0"/>
              </a:rPr>
              <a:t>) </a:t>
            </a:r>
            <a:r>
              <a:rPr lang="en-US" sz="2300" dirty="0" smtClean="0">
                <a:latin typeface="Times New Roman" pitchFamily="18" charset="0"/>
                <a:ea typeface="Times New Roman"/>
                <a:cs typeface="Times New Roman" pitchFamily="18" charset="0"/>
              </a:rPr>
              <a:t>degrades DNA in exudates or necrotic tissue. Antibody to </a:t>
            </a:r>
            <a:r>
              <a:rPr lang="en-US" sz="2300" dirty="0" err="1" smtClean="0">
                <a:latin typeface="Times New Roman" pitchFamily="18" charset="0"/>
                <a:ea typeface="Times New Roman"/>
                <a:cs typeface="Times New Roman" pitchFamily="18" charset="0"/>
              </a:rPr>
              <a:t>DNase</a:t>
            </a:r>
            <a:r>
              <a:rPr lang="en-US" sz="2300" dirty="0" smtClean="0">
                <a:latin typeface="Times New Roman" pitchFamily="18" charset="0"/>
                <a:ea typeface="Times New Roman"/>
                <a:cs typeface="Times New Roman" pitchFamily="18" charset="0"/>
              </a:rPr>
              <a:t> B develops during </a:t>
            </a:r>
            <a:r>
              <a:rPr lang="en-US" sz="2300" dirty="0" err="1" smtClean="0">
                <a:latin typeface="Times New Roman" pitchFamily="18" charset="0"/>
                <a:ea typeface="Times New Roman"/>
                <a:cs typeface="Times New Roman" pitchFamily="18" charset="0"/>
              </a:rPr>
              <a:t>pyoderma</a:t>
            </a:r>
            <a:r>
              <a:rPr lang="en-US" sz="2300" dirty="0" smtClean="0">
                <a:latin typeface="Times New Roman" pitchFamily="18" charset="0"/>
                <a:ea typeface="Times New Roman"/>
                <a:cs typeface="Times New Roman" pitchFamily="18" charset="0"/>
              </a:rPr>
              <a:t>; this can be used for diagnostic purposes. </a:t>
            </a:r>
            <a:endParaRPr lang="en-US" sz="2300" dirty="0" smtClean="0">
              <a:latin typeface="Times New Roman" pitchFamily="18" charset="0"/>
              <a:ea typeface="Calibri"/>
              <a:cs typeface="Times New Roman" pitchFamily="18" charset="0"/>
            </a:endParaRPr>
          </a:p>
          <a:p>
            <a:pPr algn="just" rtl="0">
              <a:lnSpc>
                <a:spcPct val="150000"/>
              </a:lnSpc>
            </a:pPr>
            <a:endParaRPr lang="en-US" sz="2400" dirty="0" smtClean="0">
              <a:latin typeface="Times New Roman"/>
              <a:ea typeface="Times New Roman"/>
            </a:endParaRPr>
          </a:p>
          <a:p>
            <a:pPr algn="l" rtl="0"/>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439150" cy="6311900"/>
          </a:xfrm>
        </p:spPr>
        <p:txBody>
          <a:bodyPr>
            <a:normAutofit lnSpcReduction="10000"/>
          </a:bodyPr>
          <a:lstStyle/>
          <a:p>
            <a:pPr lvl="0" algn="just" rtl="0">
              <a:lnSpc>
                <a:spcPct val="150000"/>
              </a:lnSpc>
              <a:spcAft>
                <a:spcPts val="1000"/>
              </a:spcAft>
              <a:buFont typeface="Symbol"/>
              <a:buChar char=""/>
            </a:pPr>
            <a:r>
              <a:rPr lang="en-US" sz="2400" b="1" dirty="0" smtClean="0">
                <a:effectLst>
                  <a:glow rad="228600">
                    <a:schemeClr val="accent6">
                      <a:satMod val="175000"/>
                      <a:alpha val="40000"/>
                    </a:schemeClr>
                  </a:glow>
                </a:effectLst>
                <a:latin typeface="Times New Roman" pitchFamily="18" charset="0"/>
                <a:ea typeface="Times New Roman"/>
                <a:cs typeface="Times New Roman" pitchFamily="18" charset="0"/>
              </a:rPr>
              <a:t>Group A streptococci produce five important toxins and </a:t>
            </a:r>
            <a:r>
              <a:rPr lang="en-US" sz="2400" b="1" dirty="0" err="1" smtClean="0">
                <a:effectLst>
                  <a:glow rad="228600">
                    <a:schemeClr val="accent6">
                      <a:satMod val="175000"/>
                      <a:alpha val="40000"/>
                    </a:schemeClr>
                  </a:glow>
                </a:effectLst>
                <a:latin typeface="Times New Roman" pitchFamily="18" charset="0"/>
                <a:ea typeface="Times New Roman"/>
                <a:cs typeface="Times New Roman" pitchFamily="18" charset="0"/>
              </a:rPr>
              <a:t>hemolysins</a:t>
            </a:r>
            <a:r>
              <a:rPr lang="en-US" sz="2400" b="1" dirty="0" smtClean="0">
                <a:effectLst>
                  <a:glow rad="228600">
                    <a:schemeClr val="accent6">
                      <a:satMod val="175000"/>
                      <a:alpha val="40000"/>
                    </a:schemeClr>
                  </a:glow>
                </a:effectLst>
                <a:latin typeface="Times New Roman" pitchFamily="18" charset="0"/>
                <a:ea typeface="Times New Roman"/>
                <a:cs typeface="Times New Roman" pitchFamily="18" charset="0"/>
              </a:rPr>
              <a:t>:</a:t>
            </a:r>
            <a:endParaRPr lang="en-US" sz="2400" b="1" dirty="0" smtClean="0">
              <a:effectLst>
                <a:glow rad="228600">
                  <a:schemeClr val="accent6">
                    <a:satMod val="175000"/>
                    <a:alpha val="40000"/>
                  </a:schemeClr>
                </a:glow>
              </a:effectLst>
              <a:latin typeface="Times New Roman" pitchFamily="18" charset="0"/>
              <a:ea typeface="Calibri"/>
              <a:cs typeface="Times New Roman" pitchFamily="18" charset="0"/>
            </a:endParaRPr>
          </a:p>
          <a:p>
            <a:pPr lvl="0" algn="just" rtl="0">
              <a:lnSpc>
                <a:spcPct val="150000"/>
              </a:lnSpc>
              <a:spcAft>
                <a:spcPts val="1000"/>
              </a:spcAft>
              <a:buFont typeface="+mj-lt"/>
              <a:buAutoNum type="arabicPeriod"/>
              <a:tabLst>
                <a:tab pos="457200" algn="l"/>
              </a:tabLst>
            </a:pPr>
            <a:r>
              <a:rPr lang="en-US" sz="1800" b="1" dirty="0" err="1"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Erythrogenic</a:t>
            </a:r>
            <a:r>
              <a:rPr lang="en-US" sz="18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 </a:t>
            </a:r>
            <a:r>
              <a:rPr lang="en-US" sz="18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toxin (</a:t>
            </a:r>
            <a:r>
              <a:rPr lang="en-US" sz="1800" b="1" dirty="0" err="1"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Pyrogenic</a:t>
            </a:r>
            <a:r>
              <a:rPr lang="en-US" sz="18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 toxin)</a:t>
            </a:r>
            <a:r>
              <a:rPr lang="en-US" sz="1800"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causes the </a:t>
            </a:r>
            <a:r>
              <a:rPr lang="en-US" sz="1800" b="1" dirty="0" smtClean="0">
                <a:latin typeface="Times New Roman" pitchFamily="18" charset="0"/>
                <a:ea typeface="Times New Roman"/>
                <a:cs typeface="Times New Roman" pitchFamily="18" charset="0"/>
              </a:rPr>
              <a:t>rash of scarlet fever</a:t>
            </a:r>
            <a:r>
              <a:rPr lang="en-US" sz="1800" dirty="0" smtClean="0">
                <a:latin typeface="Times New Roman" pitchFamily="18" charset="0"/>
                <a:ea typeface="Times New Roman"/>
                <a:cs typeface="Times New Roman" pitchFamily="18" charset="0"/>
              </a:rPr>
              <a:t>. Its </a:t>
            </a:r>
            <a:r>
              <a:rPr lang="en-US" sz="1800" b="1" dirty="0" smtClean="0">
                <a:latin typeface="Times New Roman" pitchFamily="18" charset="0"/>
                <a:ea typeface="Times New Roman"/>
                <a:cs typeface="Times New Roman" pitchFamily="18" charset="0"/>
              </a:rPr>
              <a:t>mechanism of action is similar</a:t>
            </a:r>
            <a:r>
              <a:rPr lang="en-US" sz="1800" dirty="0" smtClean="0">
                <a:latin typeface="Times New Roman" pitchFamily="18" charset="0"/>
                <a:ea typeface="Times New Roman"/>
                <a:cs typeface="Times New Roman" pitchFamily="18" charset="0"/>
              </a:rPr>
              <a:t> to that of the</a:t>
            </a:r>
            <a:r>
              <a:rPr lang="en-US" sz="1800" b="1" dirty="0" smtClean="0">
                <a:latin typeface="Times New Roman" pitchFamily="18" charset="0"/>
                <a:ea typeface="Times New Roman"/>
                <a:cs typeface="Times New Roman" pitchFamily="18" charset="0"/>
              </a:rPr>
              <a:t> toxic shock syndrome toxin (TSST) of </a:t>
            </a:r>
            <a:r>
              <a:rPr lang="en-US" sz="1800" b="1" i="1" dirty="0" smtClean="0">
                <a:latin typeface="Times New Roman" pitchFamily="18" charset="0"/>
                <a:ea typeface="Times New Roman"/>
                <a:cs typeface="Times New Roman" pitchFamily="18" charset="0"/>
              </a:rPr>
              <a:t>Sta. </a:t>
            </a:r>
            <a:r>
              <a:rPr lang="en-US" sz="1800" b="1" i="1" dirty="0" err="1" smtClean="0">
                <a:latin typeface="Times New Roman" pitchFamily="18" charset="0"/>
                <a:ea typeface="Times New Roman"/>
                <a:cs typeface="Times New Roman" pitchFamily="18" charset="0"/>
              </a:rPr>
              <a:t>aureus</a:t>
            </a:r>
            <a:r>
              <a:rPr lang="en-US" sz="1800" b="1" i="1" dirty="0" smtClean="0">
                <a:latin typeface="Times New Roman" pitchFamily="18" charset="0"/>
                <a:ea typeface="Times New Roman"/>
                <a:cs typeface="Times New Roman" pitchFamily="18" charset="0"/>
              </a:rPr>
              <a:t>,</a:t>
            </a:r>
            <a:r>
              <a:rPr lang="en-US" sz="1800" b="1"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i.e., it acts as a </a:t>
            </a:r>
            <a:r>
              <a:rPr lang="en-US" sz="1800" b="1" dirty="0" err="1" smtClean="0">
                <a:latin typeface="Times New Roman" pitchFamily="18" charset="0"/>
                <a:ea typeface="Times New Roman"/>
                <a:cs typeface="Times New Roman" pitchFamily="18" charset="0"/>
              </a:rPr>
              <a:t>superantigen</a:t>
            </a:r>
            <a:r>
              <a:rPr lang="en-US" sz="1800" dirty="0" smtClean="0">
                <a:latin typeface="Times New Roman" pitchFamily="18" charset="0"/>
                <a:ea typeface="Times New Roman"/>
                <a:cs typeface="Times New Roman" pitchFamily="18" charset="0"/>
              </a:rPr>
              <a:t>. It is </a:t>
            </a:r>
            <a:r>
              <a:rPr lang="en-US" sz="1800" b="1" dirty="0" smtClean="0">
                <a:latin typeface="Times New Roman" pitchFamily="18" charset="0"/>
                <a:ea typeface="Times New Roman"/>
                <a:cs typeface="Times New Roman" pitchFamily="18" charset="0"/>
              </a:rPr>
              <a:t>produced by certain strains of </a:t>
            </a:r>
            <a:r>
              <a:rPr lang="en-US" sz="1800" b="1" i="1" dirty="0" smtClean="0">
                <a:latin typeface="Times New Roman" pitchFamily="18" charset="0"/>
                <a:ea typeface="Times New Roman"/>
                <a:cs typeface="Times New Roman" pitchFamily="18" charset="0"/>
              </a:rPr>
              <a:t>Str. </a:t>
            </a:r>
            <a:r>
              <a:rPr lang="en-US" sz="1800" b="1" i="1" dirty="0" err="1" smtClean="0">
                <a:latin typeface="Times New Roman" pitchFamily="18" charset="0"/>
                <a:ea typeface="Times New Roman"/>
                <a:cs typeface="Times New Roman" pitchFamily="18" charset="0"/>
              </a:rPr>
              <a:t>pyogenes</a:t>
            </a:r>
            <a:r>
              <a:rPr lang="en-US" sz="1800" dirty="0" smtClean="0">
                <a:latin typeface="Times New Roman" pitchFamily="18" charset="0"/>
                <a:ea typeface="Times New Roman"/>
                <a:cs typeface="Times New Roman" pitchFamily="18" charset="0"/>
              </a:rPr>
              <a:t> </a:t>
            </a:r>
            <a:r>
              <a:rPr lang="en-US" sz="1800" b="1" dirty="0" err="1" smtClean="0">
                <a:latin typeface="Times New Roman" pitchFamily="18" charset="0"/>
                <a:ea typeface="Times New Roman"/>
                <a:cs typeface="Times New Roman" pitchFamily="18" charset="0"/>
              </a:rPr>
              <a:t>lysogenized</a:t>
            </a:r>
            <a:r>
              <a:rPr lang="en-US" sz="1800" b="1" dirty="0" smtClean="0">
                <a:latin typeface="Times New Roman" pitchFamily="18" charset="0"/>
                <a:ea typeface="Times New Roman"/>
                <a:cs typeface="Times New Roman" pitchFamily="18" charset="0"/>
              </a:rPr>
              <a:t> by a </a:t>
            </a:r>
            <a:r>
              <a:rPr lang="en-US" sz="1800" b="1" dirty="0" err="1" smtClean="0">
                <a:latin typeface="Times New Roman" pitchFamily="18" charset="0"/>
                <a:ea typeface="Times New Roman"/>
                <a:cs typeface="Times New Roman" pitchFamily="18" charset="0"/>
              </a:rPr>
              <a:t>bacteriophage</a:t>
            </a:r>
            <a:r>
              <a:rPr lang="en-US" sz="1800" dirty="0" smtClean="0">
                <a:latin typeface="Times New Roman" pitchFamily="18" charset="0"/>
                <a:ea typeface="Times New Roman"/>
                <a:cs typeface="Times New Roman" pitchFamily="18" charset="0"/>
              </a:rPr>
              <a:t> carrying the gene for the toxin. </a:t>
            </a:r>
            <a:endParaRPr lang="en-US" sz="1800" dirty="0" smtClean="0">
              <a:latin typeface="Times New Roman" pitchFamily="18" charset="0"/>
              <a:ea typeface="Calibri"/>
              <a:cs typeface="Times New Roman" pitchFamily="18" charset="0"/>
            </a:endParaRPr>
          </a:p>
          <a:p>
            <a:pPr lvl="0" algn="just" rtl="0">
              <a:lnSpc>
                <a:spcPct val="150000"/>
              </a:lnSpc>
              <a:spcAft>
                <a:spcPts val="1000"/>
              </a:spcAft>
              <a:buFont typeface="Wingdings" pitchFamily="2" charset="2"/>
              <a:buChar char="q"/>
              <a:tabLst>
                <a:tab pos="457200" algn="l"/>
              </a:tabLst>
            </a:pPr>
            <a:r>
              <a:rPr lang="en-US" sz="1800" dirty="0" smtClean="0">
                <a:latin typeface="Times New Roman" pitchFamily="18" charset="0"/>
                <a:ea typeface="Times New Roman"/>
                <a:cs typeface="Times New Roman" pitchFamily="18" charset="0"/>
              </a:rPr>
              <a:t>The </a:t>
            </a:r>
            <a:r>
              <a:rPr lang="en-US" sz="1800" b="1" dirty="0" smtClean="0">
                <a:latin typeface="Times New Roman" pitchFamily="18" charset="0"/>
                <a:ea typeface="Times New Roman"/>
                <a:cs typeface="Times New Roman" pitchFamily="18" charset="0"/>
              </a:rPr>
              <a:t>injection of a skin test dose</a:t>
            </a:r>
            <a:r>
              <a:rPr lang="en-US" sz="1800" dirty="0" smtClean="0">
                <a:latin typeface="Times New Roman" pitchFamily="18" charset="0"/>
                <a:ea typeface="Times New Roman"/>
                <a:cs typeface="Times New Roman" pitchFamily="18" charset="0"/>
              </a:rPr>
              <a:t> of </a:t>
            </a:r>
            <a:r>
              <a:rPr lang="en-US" sz="1800" b="1" dirty="0" err="1" smtClean="0">
                <a:latin typeface="Times New Roman" pitchFamily="18" charset="0"/>
                <a:ea typeface="Times New Roman"/>
                <a:cs typeface="Times New Roman" pitchFamily="18" charset="0"/>
              </a:rPr>
              <a:t>erythrogenic</a:t>
            </a:r>
            <a:r>
              <a:rPr lang="en-US" sz="1800" b="1" dirty="0" smtClean="0">
                <a:latin typeface="Times New Roman" pitchFamily="18" charset="0"/>
                <a:ea typeface="Times New Roman"/>
                <a:cs typeface="Times New Roman" pitchFamily="18" charset="0"/>
              </a:rPr>
              <a:t> toxin</a:t>
            </a:r>
            <a:r>
              <a:rPr lang="en-US" sz="1800" dirty="0" smtClean="0">
                <a:latin typeface="Times New Roman" pitchFamily="18" charset="0"/>
                <a:ea typeface="Times New Roman"/>
                <a:cs typeface="Times New Roman" pitchFamily="18" charset="0"/>
              </a:rPr>
              <a:t> (</a:t>
            </a:r>
            <a:r>
              <a:rPr lang="en-US" sz="1800" b="1" dirty="0" smtClean="0">
                <a:latin typeface="Times New Roman" pitchFamily="18" charset="0"/>
                <a:ea typeface="Times New Roman"/>
                <a:cs typeface="Times New Roman" pitchFamily="18" charset="0"/>
              </a:rPr>
              <a:t>Dick test</a:t>
            </a:r>
            <a:r>
              <a:rPr lang="en-US" sz="1800" dirty="0" smtClean="0">
                <a:latin typeface="Times New Roman" pitchFamily="18" charset="0"/>
                <a:ea typeface="Times New Roman"/>
                <a:cs typeface="Times New Roman" pitchFamily="18" charset="0"/>
              </a:rPr>
              <a:t>) gives a </a:t>
            </a:r>
            <a:r>
              <a:rPr lang="en-US" sz="1800" b="1" dirty="0" smtClean="0">
                <a:latin typeface="Times New Roman" pitchFamily="18" charset="0"/>
                <a:ea typeface="Times New Roman"/>
                <a:cs typeface="Times New Roman" pitchFamily="18" charset="0"/>
              </a:rPr>
              <a:t>positive result</a:t>
            </a:r>
            <a:r>
              <a:rPr lang="en-US" sz="1800" dirty="0" smtClean="0">
                <a:latin typeface="Times New Roman" pitchFamily="18" charset="0"/>
                <a:ea typeface="Times New Roman"/>
                <a:cs typeface="Times New Roman" pitchFamily="18" charset="0"/>
              </a:rPr>
              <a:t> in persons </a:t>
            </a:r>
            <a:r>
              <a:rPr lang="en-US" sz="1800" b="1" dirty="0" smtClean="0">
                <a:latin typeface="Times New Roman" pitchFamily="18" charset="0"/>
                <a:ea typeface="Times New Roman"/>
                <a:cs typeface="Times New Roman" pitchFamily="18" charset="0"/>
              </a:rPr>
              <a:t>lacking antitoxin</a:t>
            </a:r>
            <a:r>
              <a:rPr lang="en-US" sz="1800" dirty="0" smtClean="0">
                <a:latin typeface="Times New Roman" pitchFamily="18" charset="0"/>
                <a:ea typeface="Times New Roman"/>
                <a:cs typeface="Times New Roman" pitchFamily="18" charset="0"/>
              </a:rPr>
              <a:t> (i.e., </a:t>
            </a:r>
            <a:r>
              <a:rPr lang="en-US" sz="1800" b="1" dirty="0" smtClean="0">
                <a:latin typeface="Times New Roman" pitchFamily="18" charset="0"/>
                <a:ea typeface="Times New Roman"/>
                <a:cs typeface="Times New Roman" pitchFamily="18" charset="0"/>
              </a:rPr>
              <a:t>susceptible persons</a:t>
            </a:r>
            <a:r>
              <a:rPr lang="en-US" sz="1800" dirty="0" smtClean="0">
                <a:latin typeface="Times New Roman" pitchFamily="18" charset="0"/>
                <a:ea typeface="Times New Roman"/>
                <a:cs typeface="Times New Roman" pitchFamily="18" charset="0"/>
              </a:rPr>
              <a:t>).</a:t>
            </a:r>
            <a:r>
              <a:rPr lang="en-US" sz="1800" b="1" dirty="0" smtClean="0">
                <a:latin typeface="Times New Roman"/>
                <a:ea typeface="Times New Roman"/>
                <a:cs typeface="Arial"/>
              </a:rPr>
              <a:t> </a:t>
            </a:r>
            <a:endParaRPr lang="en-US" sz="1800" b="1" dirty="0" smtClean="0">
              <a:latin typeface="Times New Roman"/>
              <a:ea typeface="Times New Roman"/>
              <a:cs typeface="Arial"/>
            </a:endParaRPr>
          </a:p>
          <a:p>
            <a:pPr lvl="0" algn="just" rtl="0">
              <a:lnSpc>
                <a:spcPct val="150000"/>
              </a:lnSpc>
              <a:spcAft>
                <a:spcPts val="1000"/>
              </a:spcAft>
              <a:buFont typeface="+mj-lt"/>
              <a:buAutoNum type="arabicPeriod" startAt="2"/>
              <a:tabLst>
                <a:tab pos="457200" algn="l"/>
              </a:tabLst>
            </a:pPr>
            <a:r>
              <a:rPr lang="en-US" sz="1800" b="1" dirty="0" err="1" smtClean="0">
                <a:solidFill>
                  <a:srgbClr val="FF0000"/>
                </a:solidFill>
                <a:effectLst>
                  <a:glow rad="228600">
                    <a:schemeClr val="accent3">
                      <a:satMod val="175000"/>
                      <a:alpha val="40000"/>
                    </a:schemeClr>
                  </a:glow>
                </a:effectLst>
                <a:latin typeface="Times New Roman"/>
                <a:ea typeface="Times New Roman"/>
                <a:cs typeface="Arial"/>
              </a:rPr>
              <a:t>Streptolysin</a:t>
            </a:r>
            <a:r>
              <a:rPr lang="en-US" sz="1800" b="1" dirty="0" smtClean="0">
                <a:solidFill>
                  <a:srgbClr val="FF0000"/>
                </a:solidFill>
                <a:effectLst>
                  <a:glow rad="228600">
                    <a:schemeClr val="accent3">
                      <a:satMod val="175000"/>
                      <a:alpha val="40000"/>
                    </a:schemeClr>
                  </a:glow>
                </a:effectLst>
                <a:latin typeface="Times New Roman"/>
                <a:ea typeface="Times New Roman"/>
                <a:cs typeface="Arial"/>
              </a:rPr>
              <a:t> </a:t>
            </a:r>
            <a:r>
              <a:rPr lang="en-US" sz="1800" b="1" dirty="0" smtClean="0">
                <a:solidFill>
                  <a:srgbClr val="FF0000"/>
                </a:solidFill>
                <a:effectLst>
                  <a:glow rad="228600">
                    <a:schemeClr val="accent3">
                      <a:satMod val="175000"/>
                      <a:alpha val="40000"/>
                    </a:schemeClr>
                  </a:glow>
                </a:effectLst>
                <a:latin typeface="Times New Roman"/>
                <a:ea typeface="Times New Roman"/>
                <a:cs typeface="Arial"/>
              </a:rPr>
              <a:t>O</a:t>
            </a:r>
            <a:r>
              <a:rPr lang="en-US" sz="1800" dirty="0" smtClean="0">
                <a:solidFill>
                  <a:srgbClr val="FF0000"/>
                </a:solidFill>
                <a:effectLst>
                  <a:glow rad="228600">
                    <a:schemeClr val="accent3">
                      <a:satMod val="175000"/>
                      <a:alpha val="40000"/>
                    </a:schemeClr>
                  </a:glow>
                </a:effectLst>
                <a:latin typeface="Times New Roman"/>
                <a:ea typeface="Times New Roman"/>
                <a:cs typeface="Arial"/>
              </a:rPr>
              <a:t> </a:t>
            </a:r>
            <a:r>
              <a:rPr lang="en-US" sz="1800" dirty="0" smtClean="0">
                <a:latin typeface="Times New Roman"/>
                <a:ea typeface="Times New Roman"/>
                <a:cs typeface="Arial"/>
              </a:rPr>
              <a:t>is a </a:t>
            </a:r>
            <a:r>
              <a:rPr lang="en-US" sz="1800" b="1" dirty="0" err="1" smtClean="0">
                <a:latin typeface="Times New Roman"/>
                <a:ea typeface="Times New Roman"/>
                <a:cs typeface="Arial"/>
              </a:rPr>
              <a:t>hemolysin</a:t>
            </a:r>
            <a:r>
              <a:rPr lang="en-US" sz="1800" dirty="0" smtClean="0">
                <a:latin typeface="Times New Roman"/>
                <a:ea typeface="Times New Roman"/>
                <a:cs typeface="Arial"/>
              </a:rPr>
              <a:t> that is inactivated by</a:t>
            </a:r>
            <a:r>
              <a:rPr lang="en-US" sz="1800" b="1" dirty="0" smtClean="0">
                <a:latin typeface="Times New Roman"/>
                <a:ea typeface="Times New Roman"/>
                <a:cs typeface="Arial"/>
              </a:rPr>
              <a:t> oxidation</a:t>
            </a:r>
            <a:r>
              <a:rPr lang="en-US" sz="1800" dirty="0" smtClean="0">
                <a:latin typeface="Times New Roman"/>
                <a:ea typeface="Times New Roman"/>
                <a:cs typeface="Arial"/>
              </a:rPr>
              <a:t> </a:t>
            </a:r>
            <a:r>
              <a:rPr lang="en-US" sz="1800" b="1" dirty="0" smtClean="0">
                <a:latin typeface="Times New Roman"/>
                <a:ea typeface="Times New Roman"/>
                <a:cs typeface="Arial"/>
              </a:rPr>
              <a:t>(oxygen-labile).</a:t>
            </a:r>
            <a:r>
              <a:rPr lang="en-US" sz="1800" dirty="0" smtClean="0">
                <a:latin typeface="Times New Roman"/>
                <a:ea typeface="Times New Roman"/>
                <a:cs typeface="Arial"/>
              </a:rPr>
              <a:t> It </a:t>
            </a:r>
            <a:r>
              <a:rPr lang="en-US" sz="1800" b="1" dirty="0" smtClean="0">
                <a:latin typeface="Times New Roman"/>
                <a:ea typeface="Times New Roman"/>
                <a:cs typeface="Arial"/>
              </a:rPr>
              <a:t>causes β-</a:t>
            </a:r>
            <a:r>
              <a:rPr lang="en-US" sz="1800" b="1" dirty="0" err="1" smtClean="0">
                <a:latin typeface="Times New Roman"/>
                <a:ea typeface="Times New Roman"/>
                <a:cs typeface="Arial"/>
              </a:rPr>
              <a:t>hemolysis</a:t>
            </a:r>
            <a:r>
              <a:rPr lang="en-US" sz="1800" dirty="0" smtClean="0">
                <a:latin typeface="Times New Roman"/>
                <a:ea typeface="Times New Roman"/>
                <a:cs typeface="Arial"/>
              </a:rPr>
              <a:t> only when colonies grow </a:t>
            </a:r>
            <a:r>
              <a:rPr lang="en-US" sz="1800" b="1" dirty="0" smtClean="0">
                <a:latin typeface="Times New Roman"/>
                <a:ea typeface="Times New Roman"/>
                <a:cs typeface="Arial"/>
              </a:rPr>
              <a:t>under the surface of a blood agar plate</a:t>
            </a:r>
            <a:r>
              <a:rPr lang="en-US" sz="1800" dirty="0" smtClean="0">
                <a:latin typeface="Times New Roman"/>
                <a:ea typeface="Times New Roman"/>
                <a:cs typeface="Arial"/>
              </a:rPr>
              <a:t>. It is </a:t>
            </a:r>
            <a:r>
              <a:rPr lang="en-US" sz="1800" b="1" dirty="0" smtClean="0">
                <a:latin typeface="Times New Roman"/>
                <a:ea typeface="Times New Roman"/>
                <a:cs typeface="Arial"/>
              </a:rPr>
              <a:t>antigenic,</a:t>
            </a:r>
            <a:r>
              <a:rPr lang="en-US" sz="1800" dirty="0" smtClean="0">
                <a:latin typeface="Times New Roman"/>
                <a:ea typeface="Times New Roman"/>
                <a:cs typeface="Arial"/>
              </a:rPr>
              <a:t> and </a:t>
            </a:r>
            <a:r>
              <a:rPr lang="en-US" sz="1800" b="1" dirty="0" smtClean="0">
                <a:latin typeface="Times New Roman"/>
                <a:ea typeface="Times New Roman"/>
                <a:cs typeface="Arial"/>
              </a:rPr>
              <a:t>antibody to it (ASO)</a:t>
            </a:r>
            <a:r>
              <a:rPr lang="en-US" sz="1800" dirty="0" smtClean="0">
                <a:latin typeface="Times New Roman"/>
                <a:ea typeface="Times New Roman"/>
                <a:cs typeface="Arial"/>
              </a:rPr>
              <a:t> develops after </a:t>
            </a:r>
            <a:r>
              <a:rPr lang="en-US" sz="1800" b="1" dirty="0" smtClean="0">
                <a:latin typeface="Times New Roman"/>
                <a:ea typeface="Times New Roman"/>
                <a:cs typeface="Arial"/>
              </a:rPr>
              <a:t>group A streptococcal infections</a:t>
            </a:r>
            <a:r>
              <a:rPr lang="en-US" sz="1800" dirty="0" smtClean="0">
                <a:latin typeface="Times New Roman"/>
                <a:ea typeface="Times New Roman"/>
                <a:cs typeface="Arial"/>
              </a:rPr>
              <a:t>. The titer of </a:t>
            </a:r>
            <a:r>
              <a:rPr lang="en-US" sz="1800" b="1" dirty="0" smtClean="0">
                <a:latin typeface="Times New Roman"/>
                <a:ea typeface="Times New Roman"/>
                <a:cs typeface="Arial"/>
              </a:rPr>
              <a:t>ASO antibody</a:t>
            </a:r>
            <a:r>
              <a:rPr lang="en-US" sz="1800" dirty="0" smtClean="0">
                <a:latin typeface="Times New Roman"/>
                <a:ea typeface="Times New Roman"/>
                <a:cs typeface="Arial"/>
              </a:rPr>
              <a:t> can be </a:t>
            </a:r>
            <a:r>
              <a:rPr lang="en-US" sz="1800" b="1" dirty="0" smtClean="0">
                <a:latin typeface="Times New Roman"/>
                <a:ea typeface="Times New Roman"/>
                <a:cs typeface="Arial"/>
              </a:rPr>
              <a:t>important in the diagnosis of rheumatic fever.</a:t>
            </a:r>
            <a:endParaRPr lang="en-US" sz="1400" dirty="0" smtClean="0">
              <a:ea typeface="Calibri"/>
              <a:cs typeface="Arial"/>
            </a:endParaRPr>
          </a:p>
          <a:p>
            <a:pPr lvl="0" algn="just" rtl="0">
              <a:lnSpc>
                <a:spcPct val="150000"/>
              </a:lnSpc>
              <a:spcAft>
                <a:spcPts val="1000"/>
              </a:spcAft>
              <a:buFont typeface="Wingdings"/>
              <a:buChar char=""/>
            </a:pPr>
            <a:endParaRPr lang="en-US" sz="1800" dirty="0" smtClean="0">
              <a:latin typeface="Times New Roman" pitchFamily="18" charset="0"/>
              <a:ea typeface="Times New Roman"/>
              <a:cs typeface="Times New Roman" pitchFamily="18" charset="0"/>
            </a:endParaRPr>
          </a:p>
          <a:p>
            <a:pPr lvl="0" algn="just" rtl="0">
              <a:lnSpc>
                <a:spcPct val="150000"/>
              </a:lnSpc>
              <a:spcAft>
                <a:spcPts val="1000"/>
              </a:spcAft>
              <a:buNone/>
            </a:pPr>
            <a:endParaRPr lang="en-US" sz="1800" dirty="0" smtClean="0">
              <a:latin typeface="Times New Roman" pitchFamily="18" charset="0"/>
              <a:ea typeface="Calibri"/>
              <a:cs typeface="Times New Roman" pitchFamily="18" charset="0"/>
            </a:endParaRPr>
          </a:p>
          <a:p>
            <a:pPr algn="just"/>
            <a:endParaRPr lang="ar-SA"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normAutofit fontScale="92500"/>
          </a:bodyPr>
          <a:lstStyle/>
          <a:p>
            <a:pPr lvl="0" algn="just" rtl="0">
              <a:lnSpc>
                <a:spcPct val="150000"/>
              </a:lnSpc>
              <a:spcAft>
                <a:spcPts val="1000"/>
              </a:spcAft>
              <a:buFont typeface="+mj-lt"/>
              <a:buAutoNum type="arabicPeriod" startAt="3"/>
              <a:tabLst>
                <a:tab pos="457200" algn="l"/>
              </a:tabLst>
            </a:pPr>
            <a:r>
              <a:rPr lang="en-US" sz="2000" b="1" dirty="0" err="1" smtClean="0">
                <a:solidFill>
                  <a:srgbClr val="FF0000"/>
                </a:solidFill>
                <a:effectLst>
                  <a:glow rad="228600">
                    <a:schemeClr val="accent3">
                      <a:satMod val="175000"/>
                      <a:alpha val="40000"/>
                    </a:schemeClr>
                  </a:glow>
                </a:effectLst>
                <a:latin typeface="Times New Roman"/>
                <a:ea typeface="Times New Roman"/>
                <a:cs typeface="Arial"/>
              </a:rPr>
              <a:t>Streptolysin</a:t>
            </a:r>
            <a:r>
              <a:rPr lang="en-US" sz="2000" b="1" dirty="0" smtClean="0">
                <a:solidFill>
                  <a:srgbClr val="FF0000"/>
                </a:solidFill>
                <a:effectLst>
                  <a:glow rad="228600">
                    <a:schemeClr val="accent3">
                      <a:satMod val="175000"/>
                      <a:alpha val="40000"/>
                    </a:schemeClr>
                  </a:glow>
                </a:effectLst>
                <a:latin typeface="Times New Roman"/>
                <a:ea typeface="Times New Roman"/>
                <a:cs typeface="Arial"/>
              </a:rPr>
              <a:t> S</a:t>
            </a:r>
            <a:r>
              <a:rPr lang="en-US" sz="2000" dirty="0" smtClean="0">
                <a:latin typeface="Times New Roman"/>
                <a:ea typeface="Times New Roman"/>
                <a:cs typeface="Arial"/>
              </a:rPr>
              <a:t> is a </a:t>
            </a:r>
            <a:r>
              <a:rPr lang="en-US" sz="2000" b="1" dirty="0" err="1" smtClean="0">
                <a:latin typeface="Times New Roman"/>
                <a:ea typeface="Times New Roman"/>
                <a:cs typeface="Arial"/>
              </a:rPr>
              <a:t>hemolysin</a:t>
            </a:r>
            <a:r>
              <a:rPr lang="en-US" sz="2000" b="1" dirty="0" smtClean="0">
                <a:latin typeface="Times New Roman"/>
                <a:ea typeface="Times New Roman"/>
                <a:cs typeface="Arial"/>
              </a:rPr>
              <a:t> </a:t>
            </a:r>
            <a:r>
              <a:rPr lang="en-US" sz="2000" dirty="0" smtClean="0">
                <a:latin typeface="Times New Roman"/>
                <a:ea typeface="Times New Roman"/>
                <a:cs typeface="Arial"/>
              </a:rPr>
              <a:t>that is not </a:t>
            </a:r>
            <a:r>
              <a:rPr lang="en-US" sz="2000" b="1" dirty="0" smtClean="0">
                <a:latin typeface="Times New Roman"/>
                <a:ea typeface="Times New Roman"/>
                <a:cs typeface="Arial"/>
              </a:rPr>
              <a:t>inactivated by oxygen</a:t>
            </a:r>
            <a:r>
              <a:rPr lang="en-US" sz="2000" dirty="0" smtClean="0">
                <a:latin typeface="Times New Roman"/>
                <a:ea typeface="Times New Roman"/>
                <a:cs typeface="Arial"/>
              </a:rPr>
              <a:t> (</a:t>
            </a:r>
            <a:r>
              <a:rPr lang="en-US" sz="2000" b="1" dirty="0" smtClean="0">
                <a:latin typeface="Times New Roman"/>
                <a:ea typeface="Times New Roman"/>
                <a:cs typeface="Arial"/>
              </a:rPr>
              <a:t>oxygen-stable</a:t>
            </a:r>
            <a:r>
              <a:rPr lang="en-US" sz="2000" dirty="0" smtClean="0">
                <a:latin typeface="Times New Roman"/>
                <a:ea typeface="Times New Roman"/>
                <a:cs typeface="Arial"/>
              </a:rPr>
              <a:t>). It is not antigenic but is </a:t>
            </a:r>
            <a:r>
              <a:rPr lang="en-US" sz="2000" b="1" dirty="0" smtClean="0">
                <a:latin typeface="Times New Roman"/>
                <a:ea typeface="Times New Roman"/>
                <a:cs typeface="Arial"/>
              </a:rPr>
              <a:t>responsible </a:t>
            </a:r>
            <a:r>
              <a:rPr lang="en-US" sz="2000" b="1" dirty="0" err="1" smtClean="0">
                <a:latin typeface="Times New Roman"/>
                <a:ea typeface="Times New Roman"/>
                <a:cs typeface="Arial"/>
              </a:rPr>
              <a:t>for</a:t>
            </a:r>
            <a:r>
              <a:rPr lang="en-US" sz="2000" b="1" i="1" dirty="0" err="1" smtClean="0">
                <a:latin typeface="Times New Roman"/>
                <a:ea typeface="Times New Roman"/>
                <a:cs typeface="Arial"/>
              </a:rPr>
              <a:t>β</a:t>
            </a:r>
            <a:r>
              <a:rPr lang="en-US" sz="2000" b="1" dirty="0" smtClean="0">
                <a:latin typeface="Times New Roman"/>
                <a:ea typeface="Times New Roman"/>
                <a:cs typeface="Arial"/>
              </a:rPr>
              <a:t> -</a:t>
            </a:r>
            <a:r>
              <a:rPr lang="en-US" sz="2000" b="1" dirty="0" err="1" smtClean="0">
                <a:latin typeface="Times New Roman"/>
                <a:ea typeface="Times New Roman"/>
                <a:cs typeface="Arial"/>
              </a:rPr>
              <a:t>hemolysis</a:t>
            </a:r>
            <a:r>
              <a:rPr lang="en-US" sz="2000" dirty="0" smtClean="0">
                <a:latin typeface="Times New Roman"/>
                <a:ea typeface="Times New Roman"/>
                <a:cs typeface="Arial"/>
              </a:rPr>
              <a:t> when colonies grow </a:t>
            </a:r>
            <a:r>
              <a:rPr lang="en-US" sz="2000" b="1" dirty="0" smtClean="0">
                <a:latin typeface="Times New Roman"/>
                <a:ea typeface="Times New Roman"/>
                <a:cs typeface="Arial"/>
              </a:rPr>
              <a:t>on the surface of a blood agar plate</a:t>
            </a:r>
            <a:r>
              <a:rPr lang="en-US" sz="2000" dirty="0" smtClean="0">
                <a:latin typeface="Times New Roman"/>
                <a:ea typeface="Times New Roman"/>
                <a:cs typeface="Arial"/>
              </a:rPr>
              <a:t>.</a:t>
            </a:r>
            <a:endParaRPr lang="en-US" sz="1600" dirty="0" smtClean="0">
              <a:ea typeface="Calibri"/>
              <a:cs typeface="Arial"/>
            </a:endParaRPr>
          </a:p>
          <a:p>
            <a:pPr lvl="0" algn="just" rtl="0">
              <a:lnSpc>
                <a:spcPct val="150000"/>
              </a:lnSpc>
              <a:spcAft>
                <a:spcPts val="1000"/>
              </a:spcAft>
              <a:buFont typeface="+mj-lt"/>
              <a:buAutoNum type="arabicPeriod" startAt="4"/>
              <a:tabLst>
                <a:tab pos="457200" algn="l"/>
              </a:tabLst>
            </a:pPr>
            <a:r>
              <a:rPr lang="en-US" sz="2000" b="1" dirty="0" err="1" smtClean="0">
                <a:solidFill>
                  <a:srgbClr val="FF0000"/>
                </a:solidFill>
                <a:effectLst>
                  <a:glow rad="228600">
                    <a:schemeClr val="accent3">
                      <a:satMod val="175000"/>
                      <a:alpha val="40000"/>
                    </a:schemeClr>
                  </a:glow>
                </a:effectLst>
                <a:latin typeface="Times New Roman"/>
                <a:ea typeface="Times New Roman"/>
                <a:cs typeface="Arial"/>
              </a:rPr>
              <a:t>Pyogenic</a:t>
            </a:r>
            <a:r>
              <a:rPr lang="en-US" sz="2000" b="1" dirty="0" smtClean="0">
                <a:solidFill>
                  <a:srgbClr val="FF0000"/>
                </a:solidFill>
                <a:effectLst>
                  <a:glow rad="228600">
                    <a:schemeClr val="accent3">
                      <a:satMod val="175000"/>
                      <a:alpha val="40000"/>
                    </a:schemeClr>
                  </a:glow>
                </a:effectLst>
                <a:latin typeface="Times New Roman"/>
                <a:ea typeface="Times New Roman"/>
                <a:cs typeface="Arial"/>
              </a:rPr>
              <a:t> </a:t>
            </a:r>
            <a:r>
              <a:rPr lang="en-US" sz="2000" b="1" dirty="0" err="1" smtClean="0">
                <a:solidFill>
                  <a:srgbClr val="FF0000"/>
                </a:solidFill>
                <a:effectLst>
                  <a:glow rad="228600">
                    <a:schemeClr val="accent3">
                      <a:satMod val="175000"/>
                      <a:alpha val="40000"/>
                    </a:schemeClr>
                  </a:glow>
                </a:effectLst>
                <a:latin typeface="Times New Roman"/>
                <a:ea typeface="Times New Roman"/>
                <a:cs typeface="Arial"/>
              </a:rPr>
              <a:t>exotoxin</a:t>
            </a:r>
            <a:r>
              <a:rPr lang="en-US" sz="2000" b="1" dirty="0" smtClean="0">
                <a:solidFill>
                  <a:srgbClr val="FF0000"/>
                </a:solidFill>
                <a:effectLst>
                  <a:glow rad="228600">
                    <a:schemeClr val="accent3">
                      <a:satMod val="175000"/>
                      <a:alpha val="40000"/>
                    </a:schemeClr>
                  </a:glow>
                </a:effectLst>
                <a:latin typeface="Times New Roman"/>
                <a:ea typeface="Times New Roman"/>
                <a:cs typeface="Arial"/>
              </a:rPr>
              <a:t> A</a:t>
            </a:r>
            <a:r>
              <a:rPr lang="en-US" sz="2000" dirty="0" smtClean="0">
                <a:solidFill>
                  <a:srgbClr val="FF0000"/>
                </a:solidFill>
                <a:effectLst>
                  <a:glow rad="228600">
                    <a:schemeClr val="accent3">
                      <a:satMod val="175000"/>
                      <a:alpha val="40000"/>
                    </a:schemeClr>
                  </a:glow>
                </a:effectLst>
                <a:latin typeface="Times New Roman"/>
                <a:ea typeface="Times New Roman"/>
                <a:cs typeface="Arial"/>
              </a:rPr>
              <a:t> </a:t>
            </a:r>
            <a:r>
              <a:rPr lang="en-US" sz="2000" dirty="0" smtClean="0">
                <a:latin typeface="Times New Roman"/>
                <a:ea typeface="Times New Roman"/>
                <a:cs typeface="Arial"/>
              </a:rPr>
              <a:t>is the </a:t>
            </a:r>
            <a:r>
              <a:rPr lang="en-US" sz="2000" b="1" dirty="0" smtClean="0">
                <a:latin typeface="Times New Roman"/>
                <a:ea typeface="Times New Roman"/>
                <a:cs typeface="Arial"/>
              </a:rPr>
              <a:t>toxin responsible</a:t>
            </a:r>
            <a:r>
              <a:rPr lang="en-US" sz="2000" dirty="0" smtClean="0">
                <a:latin typeface="Times New Roman"/>
                <a:ea typeface="Times New Roman"/>
                <a:cs typeface="Arial"/>
              </a:rPr>
              <a:t> for most cases of streptococcal </a:t>
            </a:r>
            <a:r>
              <a:rPr lang="en-US" sz="2000" b="1" dirty="0" smtClean="0">
                <a:latin typeface="Times New Roman"/>
                <a:ea typeface="Times New Roman"/>
                <a:cs typeface="Arial"/>
              </a:rPr>
              <a:t>toxic shock syndrome.</a:t>
            </a:r>
            <a:r>
              <a:rPr lang="en-US" sz="2000" dirty="0" smtClean="0">
                <a:latin typeface="Times New Roman"/>
                <a:ea typeface="Times New Roman"/>
                <a:cs typeface="Arial"/>
              </a:rPr>
              <a:t> It has the same mode of action as does </a:t>
            </a:r>
            <a:r>
              <a:rPr lang="en-US" sz="2000" b="1" dirty="0" smtClean="0">
                <a:latin typeface="Times New Roman"/>
                <a:ea typeface="Times New Roman"/>
                <a:cs typeface="Arial"/>
              </a:rPr>
              <a:t>staphylococcal TSST</a:t>
            </a:r>
            <a:r>
              <a:rPr lang="en-US" sz="2000" dirty="0" smtClean="0">
                <a:latin typeface="Times New Roman"/>
                <a:ea typeface="Times New Roman"/>
                <a:cs typeface="Arial"/>
              </a:rPr>
              <a:t>, i.e., it is </a:t>
            </a:r>
            <a:r>
              <a:rPr lang="en-US" sz="2000" b="1" dirty="0" smtClean="0">
                <a:latin typeface="Times New Roman"/>
                <a:ea typeface="Times New Roman"/>
                <a:cs typeface="Arial"/>
              </a:rPr>
              <a:t>a </a:t>
            </a:r>
            <a:r>
              <a:rPr lang="en-US" sz="2000" b="1" dirty="0" err="1" smtClean="0">
                <a:latin typeface="Times New Roman"/>
                <a:ea typeface="Times New Roman"/>
                <a:cs typeface="Arial"/>
              </a:rPr>
              <a:t>superantigen</a:t>
            </a:r>
            <a:r>
              <a:rPr lang="en-US" sz="2000" dirty="0" smtClean="0">
                <a:latin typeface="Times New Roman"/>
                <a:ea typeface="Times New Roman"/>
                <a:cs typeface="Arial"/>
              </a:rPr>
              <a:t> that causes the </a:t>
            </a:r>
            <a:r>
              <a:rPr lang="en-US" sz="2000" b="1" dirty="0" smtClean="0">
                <a:latin typeface="Times New Roman"/>
                <a:ea typeface="Times New Roman"/>
                <a:cs typeface="Arial"/>
              </a:rPr>
              <a:t>release of large amounts of cytokines</a:t>
            </a:r>
            <a:r>
              <a:rPr lang="en-US" sz="2000" dirty="0" smtClean="0">
                <a:latin typeface="Times New Roman"/>
                <a:ea typeface="Times New Roman"/>
                <a:cs typeface="Arial"/>
              </a:rPr>
              <a:t> from </a:t>
            </a:r>
            <a:r>
              <a:rPr lang="en-US" sz="2000" b="1" dirty="0" smtClean="0">
                <a:latin typeface="Times New Roman"/>
                <a:ea typeface="Times New Roman"/>
                <a:cs typeface="Arial"/>
              </a:rPr>
              <a:t>helper T cells and macrophages</a:t>
            </a:r>
            <a:r>
              <a:rPr lang="en-US" sz="2000" dirty="0" smtClean="0">
                <a:latin typeface="Times New Roman"/>
                <a:ea typeface="Times New Roman"/>
                <a:cs typeface="Arial"/>
              </a:rPr>
              <a:t>.</a:t>
            </a:r>
            <a:endParaRPr lang="en-US" sz="20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endParaRPr>
          </a:p>
          <a:p>
            <a:pPr marL="457200" lvl="0" indent="-457200" algn="just" rtl="0">
              <a:lnSpc>
                <a:spcPct val="150000"/>
              </a:lnSpc>
              <a:spcAft>
                <a:spcPts val="1000"/>
              </a:spcAft>
              <a:buFont typeface="+mj-lt"/>
              <a:buAutoNum type="arabicPeriod" startAt="5"/>
              <a:tabLst>
                <a:tab pos="457200" algn="l"/>
              </a:tabLst>
            </a:pPr>
            <a:r>
              <a:rPr lang="en-US" sz="2000" b="1" dirty="0" err="1"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Exotoxin</a:t>
            </a:r>
            <a:r>
              <a:rPr lang="en-US" sz="20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 </a:t>
            </a:r>
            <a:r>
              <a:rPr lang="en-US" sz="1600" b="1"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B </a:t>
            </a:r>
            <a:r>
              <a:rPr lang="en-US" sz="2400" dirty="0" smtClean="0">
                <a:latin typeface="Times New Roman" pitchFamily="18" charset="0"/>
                <a:ea typeface="Times New Roman"/>
                <a:cs typeface="Times New Roman" pitchFamily="18" charset="0"/>
              </a:rPr>
              <a:t>is a protease that rapidly destroys tissue and is produced in large amounts by the strains of </a:t>
            </a:r>
            <a:r>
              <a:rPr lang="en-US" sz="2400" i="1" dirty="0" smtClean="0">
                <a:latin typeface="Times New Roman" pitchFamily="18" charset="0"/>
                <a:ea typeface="Times New Roman"/>
                <a:cs typeface="Times New Roman" pitchFamily="18" charset="0"/>
              </a:rPr>
              <a:t>Str. </a:t>
            </a:r>
            <a:r>
              <a:rPr lang="en-US" sz="2400" i="1" dirty="0" err="1" smtClean="0">
                <a:latin typeface="Times New Roman" pitchFamily="18" charset="0"/>
                <a:ea typeface="Times New Roman"/>
                <a:cs typeface="Times New Roman" pitchFamily="18" charset="0"/>
              </a:rPr>
              <a:t>pyogenes</a:t>
            </a:r>
            <a:r>
              <a:rPr lang="en-US" sz="2400" i="1" dirty="0" smtClean="0">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 the so-called "flesh-eating" streptococci that cause necrotizing fasciitis</a:t>
            </a:r>
            <a:r>
              <a:rPr lang="en-US" sz="2400" dirty="0" smtClean="0">
                <a:latin typeface="Times New Roman" pitchFamily="18" charset="0"/>
                <a:ea typeface="Times New Roman"/>
                <a:cs typeface="Times New Roman" pitchFamily="18" charset="0"/>
              </a:rPr>
              <a:t>.</a:t>
            </a:r>
          </a:p>
          <a:p>
            <a:pPr marL="457200" lvl="0" indent="-457200" algn="just" rtl="0">
              <a:lnSpc>
                <a:spcPct val="150000"/>
              </a:lnSpc>
              <a:spcAft>
                <a:spcPts val="1000"/>
              </a:spcAft>
              <a:buFont typeface="+mj-lt"/>
              <a:buAutoNum type="arabicPeriod" startAt="5"/>
              <a:tabLst>
                <a:tab pos="457200" algn="l"/>
              </a:tabLst>
            </a:pPr>
            <a:endParaRPr lang="en-US" sz="1600" dirty="0" smtClean="0">
              <a:latin typeface="Times New Roman" pitchFamily="18" charset="0"/>
              <a:ea typeface="Calibri"/>
              <a:cs typeface="Times New Roman" pitchFamily="18" charset="0"/>
            </a:endParaRPr>
          </a:p>
          <a:p>
            <a:pPr marL="457200" lvl="0" indent="-457200" algn="just" rtl="0">
              <a:lnSpc>
                <a:spcPct val="150000"/>
              </a:lnSpc>
              <a:spcAft>
                <a:spcPts val="1000"/>
              </a:spcAft>
              <a:buFont typeface="+mj-lt"/>
              <a:buAutoNum type="arabicPeriod" startAt="5"/>
              <a:tabLst>
                <a:tab pos="457200" algn="l"/>
              </a:tabLst>
            </a:pPr>
            <a:endParaRPr lang="en-US" sz="1600" dirty="0" smtClean="0">
              <a:latin typeface="Times New Roman" pitchFamily="18" charset="0"/>
              <a:ea typeface="Calibri"/>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375" y="0"/>
            <a:ext cx="7092000" cy="828000"/>
          </a:xfrm>
        </p:spPr>
        <p:txBody>
          <a:bodyPr>
            <a:normAutofit/>
          </a:bodyPr>
          <a:lstStyle/>
          <a:p>
            <a:pPr rtl="0"/>
            <a:r>
              <a:rPr lang="en-US" b="1"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Clinical </a:t>
            </a:r>
            <a:r>
              <a:rPr lang="en-US" b="1"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features</a:t>
            </a:r>
            <a:endParaRPr lang="ar-SA" b="1" dirty="0">
              <a:solidFill>
                <a:srgbClr val="FF0000"/>
              </a:solidFill>
              <a:effectLst>
                <a:glow rad="63500">
                  <a:schemeClr val="accent1">
                    <a:satMod val="175000"/>
                    <a:alpha val="40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828001"/>
            <a:ext cx="8229600" cy="6204624"/>
          </a:xfrm>
        </p:spPr>
        <p:txBody>
          <a:bodyPr>
            <a:normAutofit fontScale="92500" lnSpcReduction="20000"/>
          </a:bodyPr>
          <a:lstStyle/>
          <a:p>
            <a:pPr lvl="0" algn="just" rtl="0">
              <a:lnSpc>
                <a:spcPct val="150000"/>
              </a:lnSpc>
              <a:buFont typeface="+mj-lt"/>
              <a:buAutoNum type="arabicPeriod"/>
            </a:pPr>
            <a:r>
              <a:rPr lang="en-US" sz="2100" b="1" baseline="0" dirty="0" smtClean="0">
                <a:latin typeface="Times New Roman" pitchFamily="18" charset="0"/>
                <a:cs typeface="Times New Roman" pitchFamily="18" charset="0"/>
              </a:rPr>
              <a:t>       Acute </a:t>
            </a:r>
            <a:r>
              <a:rPr lang="en-US" sz="2100" b="1" baseline="0" dirty="0" err="1" smtClean="0">
                <a:latin typeface="Times New Roman" pitchFamily="18" charset="0"/>
                <a:cs typeface="Times New Roman" pitchFamily="18" charset="0"/>
              </a:rPr>
              <a:t>streptococccal</a:t>
            </a:r>
            <a:r>
              <a:rPr lang="en-US" sz="2100" b="1" baseline="0" dirty="0" smtClean="0">
                <a:latin typeface="Times New Roman" pitchFamily="18" charset="0"/>
                <a:cs typeface="Times New Roman" pitchFamily="18" charset="0"/>
              </a:rPr>
              <a:t> </a:t>
            </a:r>
            <a:r>
              <a:rPr lang="en-US" sz="2100" b="1" baseline="0" dirty="0" err="1" smtClean="0">
                <a:latin typeface="Times New Roman" pitchFamily="18" charset="0"/>
                <a:cs typeface="Times New Roman" pitchFamily="18" charset="0"/>
              </a:rPr>
              <a:t>sorethroat</a:t>
            </a:r>
            <a:r>
              <a:rPr lang="en-US" sz="2100" b="1" dirty="0" smtClean="0">
                <a:latin typeface="Times New Roman" pitchFamily="18" charset="0"/>
                <a:ea typeface="Times New Roman"/>
                <a:cs typeface="Times New Roman" pitchFamily="18" charset="0"/>
              </a:rPr>
              <a:t> </a:t>
            </a:r>
            <a:r>
              <a:rPr lang="en-US" sz="2100" b="1" dirty="0" err="1" smtClean="0">
                <a:latin typeface="Times New Roman" pitchFamily="18" charset="0"/>
                <a:ea typeface="Times New Roman"/>
                <a:cs typeface="Times New Roman" pitchFamily="18" charset="0"/>
              </a:rPr>
              <a:t>Pharyngitis</a:t>
            </a:r>
            <a:r>
              <a:rPr lang="en-US" sz="2100" b="1" dirty="0" smtClean="0">
                <a:latin typeface="Times New Roman" pitchFamily="18" charset="0"/>
                <a:ea typeface="Times New Roman"/>
                <a:cs typeface="Times New Roman" pitchFamily="18" charset="0"/>
              </a:rPr>
              <a:t> </a:t>
            </a:r>
            <a:r>
              <a:rPr lang="en-US" sz="2100" b="1" dirty="0" smtClean="0">
                <a:latin typeface="Times New Roman" pitchFamily="18" charset="0"/>
                <a:ea typeface="Times New Roman"/>
                <a:cs typeface="Times New Roman" pitchFamily="18" charset="0"/>
              </a:rPr>
              <a:t>characterized by inflammation, </a:t>
            </a:r>
            <a:r>
              <a:rPr lang="en-US" sz="2100" b="1" dirty="0" err="1" smtClean="0">
                <a:latin typeface="Times New Roman" pitchFamily="18" charset="0"/>
                <a:ea typeface="Times New Roman"/>
                <a:cs typeface="Times New Roman" pitchFamily="18" charset="0"/>
              </a:rPr>
              <a:t>exudate</a:t>
            </a:r>
            <a:r>
              <a:rPr lang="en-US" sz="2100" b="1" dirty="0" smtClean="0">
                <a:latin typeface="Times New Roman" pitchFamily="18" charset="0"/>
                <a:ea typeface="Times New Roman"/>
                <a:cs typeface="Times New Roman" pitchFamily="18" charset="0"/>
              </a:rPr>
              <a:t>, fever, </a:t>
            </a:r>
            <a:r>
              <a:rPr lang="en-US" sz="2100" b="1" dirty="0" err="1" smtClean="0">
                <a:latin typeface="Times New Roman" pitchFamily="18" charset="0"/>
                <a:ea typeface="Times New Roman"/>
                <a:cs typeface="Times New Roman" pitchFamily="18" charset="0"/>
              </a:rPr>
              <a:t>leukocytosis</a:t>
            </a:r>
            <a:r>
              <a:rPr lang="en-US" sz="2100" b="1" dirty="0" smtClean="0">
                <a:latin typeface="Times New Roman" pitchFamily="18" charset="0"/>
                <a:ea typeface="Times New Roman"/>
                <a:cs typeface="Times New Roman" pitchFamily="18" charset="0"/>
              </a:rPr>
              <a:t>, and tender cervical lymph nodes. If untreated, spontaneous recovery occurs in 10 days, but </a:t>
            </a:r>
            <a:r>
              <a:rPr lang="en-US" sz="2100" b="1" dirty="0" smtClean="0">
                <a:solidFill>
                  <a:srgbClr val="FF0000"/>
                </a:solidFill>
                <a:latin typeface="Times New Roman" pitchFamily="18" charset="0"/>
                <a:ea typeface="Times New Roman"/>
                <a:cs typeface="Times New Roman" pitchFamily="18" charset="0"/>
              </a:rPr>
              <a:t>rheumatic fever may occur. </a:t>
            </a:r>
            <a:endParaRPr lang="en-US" sz="2100" b="1" dirty="0" smtClean="0">
              <a:solidFill>
                <a:srgbClr val="FF0000"/>
              </a:solidFill>
              <a:latin typeface="Times New Roman" pitchFamily="18" charset="0"/>
              <a:ea typeface="Times New Roman"/>
              <a:cs typeface="Times New Roman" pitchFamily="18" charset="0"/>
            </a:endParaRPr>
          </a:p>
          <a:p>
            <a:pPr marL="457200" indent="-457200" algn="just" rtl="0">
              <a:lnSpc>
                <a:spcPct val="150000"/>
              </a:lnSpc>
              <a:buFont typeface="+mj-lt"/>
              <a:buAutoNum type="arabicPeriod"/>
            </a:pPr>
            <a:r>
              <a:rPr lang="en-US" sz="2100" b="1" dirty="0" smtClean="0">
                <a:latin typeface="Times New Roman" pitchFamily="18" charset="0"/>
                <a:ea typeface="Times New Roman"/>
                <a:cs typeface="Times New Roman" pitchFamily="18" charset="0"/>
              </a:rPr>
              <a:t>Untreated </a:t>
            </a:r>
            <a:r>
              <a:rPr lang="en-US" sz="2100" b="1" dirty="0" err="1" smtClean="0">
                <a:latin typeface="Times New Roman" pitchFamily="18" charset="0"/>
                <a:ea typeface="Times New Roman"/>
                <a:cs typeface="Times New Roman" pitchFamily="18" charset="0"/>
              </a:rPr>
              <a:t>pharyngitis</a:t>
            </a:r>
            <a:r>
              <a:rPr lang="en-US" sz="2100" b="1" dirty="0" smtClean="0">
                <a:latin typeface="Times New Roman" pitchFamily="18" charset="0"/>
                <a:ea typeface="Times New Roman"/>
                <a:cs typeface="Times New Roman" pitchFamily="18" charset="0"/>
              </a:rPr>
              <a:t> may extend to the middle ear (</a:t>
            </a:r>
            <a:r>
              <a:rPr lang="en-US" sz="2100" b="1" dirty="0" err="1" smtClean="0">
                <a:latin typeface="Times New Roman" pitchFamily="18" charset="0"/>
                <a:ea typeface="Times New Roman"/>
                <a:cs typeface="Times New Roman" pitchFamily="18" charset="0"/>
              </a:rPr>
              <a:t>otitis</a:t>
            </a:r>
            <a:r>
              <a:rPr lang="en-US" sz="2100" b="1" dirty="0" smtClean="0">
                <a:latin typeface="Times New Roman" pitchFamily="18" charset="0"/>
                <a:ea typeface="Times New Roman"/>
                <a:cs typeface="Times New Roman" pitchFamily="18" charset="0"/>
              </a:rPr>
              <a:t> media), the sinuses (sinusitis), the mastoids (</a:t>
            </a:r>
            <a:r>
              <a:rPr lang="en-US" sz="2100" b="1" dirty="0" err="1" smtClean="0">
                <a:latin typeface="Times New Roman" pitchFamily="18" charset="0"/>
                <a:ea typeface="Times New Roman"/>
                <a:cs typeface="Times New Roman" pitchFamily="18" charset="0"/>
              </a:rPr>
              <a:t>mastoiditis</a:t>
            </a:r>
            <a:r>
              <a:rPr lang="en-US" sz="2100" b="1" dirty="0" smtClean="0">
                <a:latin typeface="Times New Roman" pitchFamily="18" charset="0"/>
                <a:ea typeface="Times New Roman"/>
                <a:cs typeface="Times New Roman" pitchFamily="18" charset="0"/>
              </a:rPr>
              <a:t>), or the </a:t>
            </a:r>
            <a:r>
              <a:rPr lang="en-US" sz="2100" b="1" dirty="0" err="1" smtClean="0">
                <a:latin typeface="Times New Roman" pitchFamily="18" charset="0"/>
                <a:ea typeface="Times New Roman"/>
                <a:cs typeface="Times New Roman" pitchFamily="18" charset="0"/>
              </a:rPr>
              <a:t>meninges</a:t>
            </a:r>
            <a:r>
              <a:rPr lang="en-US" sz="2100" b="1" dirty="0" smtClean="0">
                <a:latin typeface="Times New Roman" pitchFamily="18" charset="0"/>
                <a:ea typeface="Times New Roman"/>
                <a:cs typeface="Times New Roman" pitchFamily="18" charset="0"/>
              </a:rPr>
              <a:t> (meningitis</a:t>
            </a:r>
            <a:r>
              <a:rPr lang="en-US" sz="2100" b="1" dirty="0" smtClean="0">
                <a:latin typeface="Times New Roman" pitchFamily="18" charset="0"/>
                <a:ea typeface="Times New Roman"/>
                <a:cs typeface="Times New Roman" pitchFamily="18" charset="0"/>
              </a:rPr>
              <a:t>).</a:t>
            </a:r>
          </a:p>
          <a:p>
            <a:pPr lvl="0" algn="just" rtl="0">
              <a:lnSpc>
                <a:spcPct val="150000"/>
              </a:lnSpc>
              <a:buFont typeface="+mj-lt"/>
              <a:buAutoNum type="arabicPeriod"/>
            </a:pPr>
            <a:r>
              <a:rPr lang="en-US" sz="2100" b="1" dirty="0" smtClean="0">
                <a:latin typeface="Times New Roman" pitchFamily="18" charset="0"/>
                <a:ea typeface="Times New Roman"/>
                <a:cs typeface="Times New Roman" pitchFamily="18" charset="0"/>
              </a:rPr>
              <a:t> </a:t>
            </a:r>
            <a:r>
              <a:rPr lang="en-US" sz="2100" b="1" dirty="0" smtClean="0">
                <a:latin typeface="Times New Roman" pitchFamily="18" charset="0"/>
                <a:ea typeface="Times New Roman"/>
                <a:cs typeface="Times New Roman" pitchFamily="18" charset="0"/>
              </a:rPr>
              <a:t>If the infecting streptococci produce </a:t>
            </a:r>
            <a:r>
              <a:rPr lang="en-US" sz="2100" b="1" dirty="0" err="1" smtClean="0">
                <a:latin typeface="Times New Roman" pitchFamily="18" charset="0"/>
                <a:ea typeface="Times New Roman"/>
                <a:cs typeface="Times New Roman" pitchFamily="18" charset="0"/>
              </a:rPr>
              <a:t>erythrogenic</a:t>
            </a:r>
            <a:r>
              <a:rPr lang="en-US" sz="2100" b="1" dirty="0" smtClean="0">
                <a:latin typeface="Times New Roman" pitchFamily="18" charset="0"/>
                <a:ea typeface="Times New Roman"/>
                <a:cs typeface="Times New Roman" pitchFamily="18" charset="0"/>
              </a:rPr>
              <a:t> toxin and the host lacks antitoxin, scarlet fever may result. A "strawberry" tongue is a characteristic lesion.</a:t>
            </a:r>
            <a:endParaRPr lang="en-US" sz="2100" b="1" dirty="0" smtClean="0">
              <a:latin typeface="Times New Roman" pitchFamily="18" charset="0"/>
              <a:ea typeface="Calibri"/>
              <a:cs typeface="Times New Roman" pitchFamily="18" charset="0"/>
            </a:endParaRPr>
          </a:p>
          <a:p>
            <a:pPr lvl="0" algn="just" rtl="0">
              <a:lnSpc>
                <a:spcPct val="150000"/>
              </a:lnSpc>
              <a:spcAft>
                <a:spcPts val="1000"/>
              </a:spcAft>
              <a:buFont typeface="+mj-lt"/>
              <a:buAutoNum type="arabicPeriod"/>
            </a:pPr>
            <a:r>
              <a:rPr lang="en-US" sz="2100" b="1" dirty="0" smtClean="0">
                <a:latin typeface="Times New Roman" pitchFamily="18" charset="0"/>
                <a:ea typeface="Times New Roman"/>
                <a:cs typeface="Times New Roman" pitchFamily="18" charset="0"/>
              </a:rPr>
              <a:t> </a:t>
            </a:r>
            <a:r>
              <a:rPr lang="en-US" sz="2100" b="1" i="1" dirty="0" smtClean="0">
                <a:latin typeface="Times New Roman" pitchFamily="18" charset="0"/>
                <a:ea typeface="Times New Roman"/>
                <a:cs typeface="Times New Roman" pitchFamily="18" charset="0"/>
              </a:rPr>
              <a:t>Str. </a:t>
            </a:r>
            <a:r>
              <a:rPr lang="en-US" sz="2100" b="1" i="1" dirty="0" err="1" smtClean="0">
                <a:latin typeface="Times New Roman" pitchFamily="18" charset="0"/>
                <a:ea typeface="Times New Roman"/>
                <a:cs typeface="Times New Roman" pitchFamily="18" charset="0"/>
              </a:rPr>
              <a:t>pyogenes</a:t>
            </a:r>
            <a:r>
              <a:rPr lang="en-US" sz="2100" b="1" dirty="0" smtClean="0">
                <a:latin typeface="Times New Roman" pitchFamily="18" charset="0"/>
                <a:ea typeface="Times New Roman"/>
                <a:cs typeface="Times New Roman" pitchFamily="18" charset="0"/>
              </a:rPr>
              <a:t> also causes streptococcal toxic shock syndrome. Streptococcal TSS typically has a recognizable site of </a:t>
            </a:r>
            <a:r>
              <a:rPr lang="en-US" sz="2100" b="1" dirty="0" err="1" smtClean="0">
                <a:latin typeface="Times New Roman" pitchFamily="18" charset="0"/>
                <a:ea typeface="Times New Roman"/>
                <a:cs typeface="Times New Roman" pitchFamily="18" charset="0"/>
              </a:rPr>
              <a:t>pyogenic</a:t>
            </a:r>
            <a:r>
              <a:rPr lang="en-US" sz="2100" b="1" dirty="0" smtClean="0">
                <a:latin typeface="Times New Roman" pitchFamily="18" charset="0"/>
                <a:ea typeface="Times New Roman"/>
                <a:cs typeface="Times New Roman" pitchFamily="18" charset="0"/>
              </a:rPr>
              <a:t> inflammation and blood cultures are often positive, whereas staphylococcal TSS typically has neither a site of </a:t>
            </a:r>
            <a:r>
              <a:rPr lang="en-US" sz="2100" b="1" dirty="0" err="1" smtClean="0">
                <a:latin typeface="Times New Roman" pitchFamily="18" charset="0"/>
                <a:ea typeface="Times New Roman"/>
                <a:cs typeface="Times New Roman" pitchFamily="18" charset="0"/>
              </a:rPr>
              <a:t>pyogenic</a:t>
            </a:r>
            <a:r>
              <a:rPr lang="en-US" sz="2100" b="1" dirty="0" smtClean="0">
                <a:latin typeface="Times New Roman" pitchFamily="18" charset="0"/>
                <a:ea typeface="Times New Roman"/>
                <a:cs typeface="Times New Roman" pitchFamily="18" charset="0"/>
              </a:rPr>
              <a:t> inflammation nor positive blood cultures.</a:t>
            </a:r>
            <a:endParaRPr lang="en-US" sz="2100" b="1" dirty="0" smtClean="0">
              <a:latin typeface="Times New Roman" pitchFamily="18" charset="0"/>
              <a:ea typeface="Calibri"/>
              <a:cs typeface="Times New Roman" pitchFamily="18" charset="0"/>
            </a:endParaRPr>
          </a:p>
          <a:p>
            <a:pPr algn="just" rtl="0">
              <a:buNone/>
            </a:pPr>
            <a:endParaRPr lang="en-US" sz="2400" b="1" dirty="0" smtClean="0">
              <a:latin typeface="Times New Roman"/>
              <a:ea typeface="Times New Roman"/>
              <a:cs typeface="Arial"/>
            </a:endParaRPr>
          </a:p>
          <a:p>
            <a:pPr algn="l" rtl="0"/>
            <a:endParaRPr lang="en-US" sz="2200" baseline="0" dirty="0" smtClean="0">
              <a:latin typeface="Times New Roman" pitchFamily="18" charset="0"/>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71538"/>
          </a:xfrm>
        </p:spPr>
        <p:txBody>
          <a:bodyPr/>
          <a:lstStyle/>
          <a:p>
            <a:pPr algn="l" rtl="0"/>
            <a:r>
              <a:rPr lang="en-US" b="1"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      Clinical </a:t>
            </a:r>
            <a:r>
              <a:rPr lang="en-US" b="1"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features</a:t>
            </a:r>
            <a:endParaRPr lang="ar-SA" dirty="0"/>
          </a:p>
        </p:txBody>
      </p:sp>
      <p:sp>
        <p:nvSpPr>
          <p:cNvPr id="3" name="Content Placeholder 2"/>
          <p:cNvSpPr>
            <a:spLocks noGrp="1"/>
          </p:cNvSpPr>
          <p:nvPr>
            <p:ph idx="1"/>
          </p:nvPr>
        </p:nvSpPr>
        <p:spPr>
          <a:xfrm>
            <a:off x="457200" y="871538"/>
            <a:ext cx="8229600" cy="6161087"/>
          </a:xfrm>
        </p:spPr>
        <p:txBody>
          <a:bodyPr>
            <a:normAutofit/>
          </a:bodyPr>
          <a:lstStyle/>
          <a:p>
            <a:pPr marL="457200" indent="-457200" algn="just" rtl="0">
              <a:lnSpc>
                <a:spcPct val="150000"/>
              </a:lnSpc>
              <a:buFont typeface="+mj-lt"/>
              <a:buAutoNum type="arabicPeriod" startAt="5"/>
            </a:pPr>
            <a:r>
              <a:rPr lang="en-US" sz="2000" dirty="0" smtClean="0">
                <a:latin typeface="Times New Roman" pitchFamily="18" charset="0"/>
                <a:ea typeface="Times New Roman"/>
                <a:cs typeface="Times New Roman" pitchFamily="18" charset="0"/>
              </a:rPr>
              <a:t>Group A streptococci cause skin and soft tissue infections, such as </a:t>
            </a:r>
            <a:r>
              <a:rPr lang="en-US" sz="2000" dirty="0" err="1" smtClean="0">
                <a:latin typeface="Times New Roman" pitchFamily="18" charset="0"/>
                <a:ea typeface="Times New Roman"/>
                <a:cs typeface="Times New Roman" pitchFamily="18" charset="0"/>
              </a:rPr>
              <a:t>cellulitis</a:t>
            </a:r>
            <a:r>
              <a:rPr lang="en-US" sz="2000" dirty="0" smtClean="0">
                <a:latin typeface="Times New Roman" pitchFamily="18" charset="0"/>
                <a:ea typeface="Times New Roman"/>
                <a:cs typeface="Times New Roman" pitchFamily="18" charset="0"/>
              </a:rPr>
              <a:t>, erysipelas, necrotizing fasciitis (streptococcal gangrene</a:t>
            </a:r>
            <a:r>
              <a:rPr lang="en-US" sz="2000" dirty="0" smtClean="0">
                <a:latin typeface="Times New Roman" pitchFamily="18" charset="0"/>
                <a:ea typeface="Times New Roman"/>
                <a:cs typeface="Times New Roman" pitchFamily="18" charset="0"/>
              </a:rPr>
              <a:t>)</a:t>
            </a:r>
            <a:r>
              <a:rPr lang="en-US" sz="2000" dirty="0" smtClean="0">
                <a:latin typeface="Times New Roman" pitchFamily="18" charset="0"/>
                <a:ea typeface="Calibri"/>
                <a:cs typeface="Times New Roman" pitchFamily="18" charset="0"/>
              </a:rPr>
              <a:t> </a:t>
            </a:r>
            <a:r>
              <a:rPr lang="en-US" sz="2000" dirty="0" smtClean="0">
                <a:latin typeface="Times New Roman" pitchFamily="18" charset="0"/>
                <a:ea typeface="Calibri"/>
                <a:cs typeface="Times New Roman" pitchFamily="18" charset="0"/>
              </a:rPr>
              <a:t>which is the extensive </a:t>
            </a:r>
            <a:r>
              <a:rPr lang="en-US" sz="2000" dirty="0" smtClean="0">
                <a:latin typeface="Times New Roman" pitchFamily="18" charset="0"/>
                <a:ea typeface="Calibri"/>
                <a:cs typeface="Times New Roman" pitchFamily="18" charset="0"/>
              </a:rPr>
              <a:t>and rapidly spreading necrosis of skin and subcutaneous </a:t>
            </a:r>
            <a:r>
              <a:rPr lang="en-US" sz="2000" dirty="0" smtClean="0">
                <a:latin typeface="Times New Roman" pitchFamily="18" charset="0"/>
                <a:ea typeface="Calibri"/>
                <a:cs typeface="Times New Roman" pitchFamily="18" charset="0"/>
              </a:rPr>
              <a:t>tissue</a:t>
            </a:r>
          </a:p>
          <a:p>
            <a:pPr marL="457200" indent="-457200" algn="just" rtl="0">
              <a:lnSpc>
                <a:spcPct val="150000"/>
              </a:lnSpc>
              <a:buFont typeface="+mj-lt"/>
              <a:buAutoNum type="arabicPeriod" startAt="5"/>
            </a:pPr>
            <a:r>
              <a:rPr lang="en-US" sz="2000" dirty="0" smtClean="0">
                <a:latin typeface="Times New Roman" pitchFamily="18" charset="0"/>
                <a:ea typeface="Times New Roman"/>
                <a:cs typeface="Times New Roman" pitchFamily="18" charset="0"/>
              </a:rPr>
              <a:t>Impetigo</a:t>
            </a:r>
            <a:r>
              <a:rPr lang="en-US" sz="2000" dirty="0" smtClean="0">
                <a:latin typeface="Times New Roman" pitchFamily="18" charset="0"/>
                <a:ea typeface="Times New Roman"/>
                <a:cs typeface="Times New Roman" pitchFamily="18" charset="0"/>
              </a:rPr>
              <a:t>, a form of </a:t>
            </a:r>
            <a:r>
              <a:rPr lang="en-US" sz="2000" dirty="0" err="1" smtClean="0">
                <a:latin typeface="Times New Roman" pitchFamily="18" charset="0"/>
                <a:ea typeface="Times New Roman"/>
                <a:cs typeface="Times New Roman" pitchFamily="18" charset="0"/>
              </a:rPr>
              <a:t>pyoderma</a:t>
            </a:r>
            <a:r>
              <a:rPr lang="en-US" sz="2000" dirty="0" smtClean="0">
                <a:latin typeface="Times New Roman" pitchFamily="18" charset="0"/>
                <a:ea typeface="Times New Roman"/>
                <a:cs typeface="Times New Roman" pitchFamily="18" charset="0"/>
              </a:rPr>
              <a:t>, is a superficial skin infection characterized by "honey-colored" crusted lesions.</a:t>
            </a:r>
            <a:endParaRPr lang="en-US" sz="2000" dirty="0" smtClean="0">
              <a:latin typeface="Times New Roman" pitchFamily="18" charset="0"/>
              <a:ea typeface="Calibri"/>
              <a:cs typeface="Times New Roman" pitchFamily="18" charset="0"/>
            </a:endParaRPr>
          </a:p>
          <a:p>
            <a:pPr lvl="0" algn="just" rtl="0">
              <a:lnSpc>
                <a:spcPct val="150000"/>
              </a:lnSpc>
              <a:buFont typeface="+mj-lt"/>
              <a:buAutoNum type="arabicPeriod" startAt="5"/>
            </a:pPr>
            <a:r>
              <a:rPr lang="en-US" sz="2000" dirty="0" err="1" smtClean="0">
                <a:latin typeface="Times New Roman" pitchFamily="18" charset="0"/>
                <a:ea typeface="Times New Roman"/>
                <a:cs typeface="Times New Roman" pitchFamily="18" charset="0"/>
              </a:rPr>
              <a:t>Lymphangitis</a:t>
            </a:r>
            <a:r>
              <a:rPr lang="en-US" sz="2000" dirty="0" smtClean="0">
                <a:latin typeface="Times New Roman" pitchFamily="18" charset="0"/>
                <a:ea typeface="Times New Roman"/>
                <a:cs typeface="Times New Roman" pitchFamily="18" charset="0"/>
              </a:rPr>
              <a:t> can occur, especially on the forearm associated with an infection on the hand.</a:t>
            </a:r>
            <a:endParaRPr lang="en-US" sz="2000" dirty="0" smtClean="0">
              <a:latin typeface="Times New Roman" pitchFamily="18" charset="0"/>
              <a:ea typeface="Calibri"/>
              <a:cs typeface="Times New Roman" pitchFamily="18" charset="0"/>
            </a:endParaRPr>
          </a:p>
          <a:p>
            <a:pPr algn="just" rtl="0">
              <a:lnSpc>
                <a:spcPct val="150000"/>
              </a:lnSpc>
              <a:buFont typeface="+mj-lt"/>
              <a:buAutoNum type="arabicPeriod" startAt="5"/>
            </a:pPr>
            <a:r>
              <a:rPr lang="en-US" sz="2000" dirty="0" smtClean="0">
                <a:latin typeface="Times New Roman" pitchFamily="18" charset="0"/>
                <a:ea typeface="Times New Roman"/>
                <a:cs typeface="Times New Roman" pitchFamily="18" charset="0"/>
              </a:rPr>
              <a:t>Group A streptococci also cause </a:t>
            </a:r>
            <a:r>
              <a:rPr lang="en-US" sz="2000" dirty="0" err="1" smtClean="0">
                <a:latin typeface="Times New Roman" pitchFamily="18" charset="0"/>
                <a:ea typeface="Times New Roman"/>
                <a:cs typeface="Times New Roman" pitchFamily="18" charset="0"/>
              </a:rPr>
              <a:t>endometritis</a:t>
            </a:r>
            <a:r>
              <a:rPr lang="en-US" sz="2000" dirty="0" smtClean="0">
                <a:latin typeface="Times New Roman" pitchFamily="18" charset="0"/>
                <a:ea typeface="Times New Roman"/>
                <a:cs typeface="Times New Roman" pitchFamily="18" charset="0"/>
              </a:rPr>
              <a:t> (puerperal fever</a:t>
            </a:r>
            <a:r>
              <a:rPr lang="en-US" sz="2000" dirty="0" smtClean="0">
                <a:latin typeface="Times New Roman" pitchFamily="18" charset="0"/>
                <a:ea typeface="Times New Roman"/>
                <a:cs typeface="Times New Roman" pitchFamily="18" charset="0"/>
              </a:rPr>
              <a:t>),</a:t>
            </a:r>
            <a:r>
              <a:rPr lang="en-US" sz="2000" dirty="0" smtClean="0">
                <a:latin typeface="Times New Roman" pitchFamily="18" charset="0"/>
                <a:cs typeface="Times New Roman" pitchFamily="18" charset="0"/>
              </a:rPr>
              <a:t> septicemia originating in the infected </a:t>
            </a:r>
            <a:r>
              <a:rPr lang="en-US" sz="2000" dirty="0" smtClean="0">
                <a:latin typeface="Times New Roman" pitchFamily="18" charset="0"/>
                <a:cs typeface="Times New Roman" pitchFamily="18" charset="0"/>
              </a:rPr>
              <a:t>uterus,</a:t>
            </a:r>
            <a:r>
              <a:rPr lang="en-US" sz="2000" dirty="0" smtClean="0">
                <a:latin typeface="Times New Roman" pitchFamily="18" charset="0"/>
                <a:ea typeface="Times New Roman"/>
                <a:cs typeface="Times New Roman" pitchFamily="18" charset="0"/>
              </a:rPr>
              <a:t> </a:t>
            </a:r>
            <a:r>
              <a:rPr lang="en-US" sz="2000" dirty="0" smtClean="0">
                <a:latin typeface="Times New Roman" pitchFamily="18" charset="0"/>
                <a:ea typeface="Times New Roman"/>
                <a:cs typeface="Times New Roman" pitchFamily="18" charset="0"/>
              </a:rPr>
              <a:t>a serious infection of pregnant women, and sepsis. </a:t>
            </a:r>
            <a:endParaRPr lang="en-US" sz="2000" dirty="0" smtClean="0">
              <a:latin typeface="Times New Roman" pitchFamily="18" charset="0"/>
              <a:ea typeface="Times New Roman"/>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96350" cy="6858000"/>
          </a:xfrm>
        </p:spPr>
        <p:txBody>
          <a:bodyPr>
            <a:noAutofit/>
          </a:bodyPr>
          <a:lstStyle/>
          <a:p>
            <a:pPr algn="just" rtl="0">
              <a:buNone/>
            </a:pPr>
            <a:r>
              <a:rPr lang="en-US" sz="2000" b="1" dirty="0" smtClean="0">
                <a:solidFill>
                  <a:srgbClr val="FF0000"/>
                </a:solidFill>
                <a:effectLst>
                  <a:glow rad="139700">
                    <a:schemeClr val="accent4">
                      <a:satMod val="175000"/>
                      <a:alpha val="40000"/>
                    </a:schemeClr>
                  </a:glow>
                </a:effectLst>
                <a:latin typeface="Times New Roman" pitchFamily="18" charset="0"/>
                <a:cs typeface="Times New Roman" pitchFamily="18" charset="0"/>
              </a:rPr>
              <a:t>Post-streptococcal diseases</a:t>
            </a:r>
            <a:r>
              <a:rPr lang="en-US" sz="2000" b="1" dirty="0" smtClean="0">
                <a:solidFill>
                  <a:srgbClr val="FF0000"/>
                </a:solidFill>
                <a:effectLst>
                  <a:glow rad="139700">
                    <a:schemeClr val="accent4">
                      <a:satMod val="175000"/>
                      <a:alpha val="40000"/>
                    </a:schemeClr>
                  </a:glow>
                </a:effectLst>
                <a:latin typeface="Times New Roman" pitchFamily="18" charset="0"/>
                <a:cs typeface="Times New Roman" pitchFamily="18" charset="0"/>
              </a:rPr>
              <a:t>:  </a:t>
            </a:r>
            <a:r>
              <a:rPr lang="en-US" sz="2000" b="1" dirty="0" smtClean="0">
                <a:solidFill>
                  <a:srgbClr val="FF0000"/>
                </a:solidFill>
                <a:effectLst>
                  <a:glow rad="139700">
                    <a:schemeClr val="accent4">
                      <a:satMod val="175000"/>
                      <a:alpha val="40000"/>
                    </a:schemeClr>
                  </a:glow>
                </a:effectLst>
                <a:latin typeface="Times New Roman" pitchFamily="18" charset="0"/>
                <a:cs typeface="Times New Roman" pitchFamily="18" charset="0"/>
              </a:rPr>
              <a:t>Immunological </a:t>
            </a:r>
            <a:r>
              <a:rPr lang="en-US" sz="2000" b="1" dirty="0" smtClean="0">
                <a:solidFill>
                  <a:srgbClr val="FF0000"/>
                </a:solidFill>
                <a:effectLst>
                  <a:glow rad="139700">
                    <a:schemeClr val="accent4">
                      <a:satMod val="175000"/>
                      <a:alpha val="40000"/>
                    </a:schemeClr>
                  </a:glow>
                </a:effectLst>
                <a:latin typeface="Times New Roman" pitchFamily="18" charset="0"/>
                <a:cs typeface="Times New Roman" pitchFamily="18" charset="0"/>
              </a:rPr>
              <a:t>diseases</a:t>
            </a:r>
            <a:endParaRPr lang="en-US" sz="2000" b="1" dirty="0" smtClean="0">
              <a:solidFill>
                <a:srgbClr val="FF0000"/>
              </a:solidFill>
              <a:effectLst>
                <a:glow rad="139700">
                  <a:schemeClr val="accent4">
                    <a:satMod val="175000"/>
                    <a:alpha val="40000"/>
                  </a:schemeClr>
                </a:glow>
              </a:effectLst>
              <a:latin typeface="Times New Roman" pitchFamily="18" charset="0"/>
              <a:cs typeface="Times New Roman" pitchFamily="18" charset="0"/>
            </a:endParaRPr>
          </a:p>
          <a:p>
            <a:pPr marL="457200" indent="-457200" algn="just" rtl="0">
              <a:buFont typeface="+mj-lt"/>
              <a:buAutoNum type="arabicPeriod"/>
            </a:pPr>
            <a:r>
              <a:rPr lang="en-US" sz="2000" b="1" dirty="0" smtClean="0">
                <a:solidFill>
                  <a:schemeClr val="accent2">
                    <a:lumMod val="75000"/>
                  </a:schemeClr>
                </a:solidFill>
                <a:effectLst>
                  <a:glow rad="228600">
                    <a:schemeClr val="accent4">
                      <a:satMod val="175000"/>
                      <a:alpha val="40000"/>
                    </a:schemeClr>
                  </a:glow>
                </a:effectLst>
                <a:latin typeface="Times New Roman" pitchFamily="18" charset="0"/>
                <a:cs typeface="Times New Roman" pitchFamily="18" charset="0"/>
              </a:rPr>
              <a:t>Acute </a:t>
            </a:r>
            <a:r>
              <a:rPr lang="en-US" sz="2000" b="1" dirty="0" smtClean="0">
                <a:solidFill>
                  <a:schemeClr val="accent2">
                    <a:lumMod val="75000"/>
                  </a:schemeClr>
                </a:solidFill>
                <a:effectLst>
                  <a:glow rad="228600">
                    <a:schemeClr val="accent4">
                      <a:satMod val="175000"/>
                      <a:alpha val="40000"/>
                    </a:schemeClr>
                  </a:glow>
                </a:effectLst>
                <a:latin typeface="Times New Roman" pitchFamily="18" charset="0"/>
                <a:cs typeface="Times New Roman" pitchFamily="18" charset="0"/>
              </a:rPr>
              <a:t>rheumatic fever </a:t>
            </a:r>
            <a:r>
              <a:rPr lang="en-US" sz="2000" dirty="0" smtClean="0">
                <a:effectLst>
                  <a:glow rad="228600">
                    <a:schemeClr val="accent4">
                      <a:satMod val="175000"/>
                      <a:alpha val="40000"/>
                    </a:schemeClr>
                  </a:glow>
                </a:effectLst>
                <a:latin typeface="Times New Roman" pitchFamily="18" charset="0"/>
                <a:cs typeface="Times New Roman" pitchFamily="18" charset="0"/>
              </a:rPr>
              <a:t>   </a:t>
            </a:r>
          </a:p>
          <a:p>
            <a:pPr marL="457200" indent="-457200" algn="just" rtl="0">
              <a:lnSpc>
                <a:spcPct val="150000"/>
              </a:lnSpc>
            </a:pPr>
            <a:r>
              <a:rPr lang="en-US" sz="2000" dirty="0" smtClean="0">
                <a:latin typeface="Times New Roman" pitchFamily="18" charset="0"/>
                <a:cs typeface="Times New Roman" pitchFamily="18" charset="0"/>
              </a:rPr>
              <a:t>Immunological </a:t>
            </a:r>
            <a:r>
              <a:rPr lang="en-US" sz="2000" dirty="0" smtClean="0">
                <a:latin typeface="Times New Roman" pitchFamily="18" charset="0"/>
                <a:cs typeface="Times New Roman" pitchFamily="18" charset="0"/>
              </a:rPr>
              <a:t>damage to the heart valves </a:t>
            </a:r>
            <a:r>
              <a:rPr lang="en-US" sz="2000" dirty="0" smtClean="0">
                <a:latin typeface="Times New Roman" pitchFamily="18" charset="0"/>
                <a:cs typeface="Times New Roman" pitchFamily="18" charset="0"/>
              </a:rPr>
              <a:t>and muscle </a:t>
            </a:r>
            <a:r>
              <a:rPr lang="en-US" sz="2000" dirty="0" smtClean="0">
                <a:latin typeface="Times New Roman" pitchFamily="18" charset="0"/>
                <a:cs typeface="Times New Roman" pitchFamily="18" charset="0"/>
              </a:rPr>
              <a:t>following </a:t>
            </a:r>
            <a:r>
              <a:rPr lang="en-US" sz="2000" dirty="0" smtClean="0">
                <a:latin typeface="Times New Roman" pitchFamily="18" charset="0"/>
                <a:cs typeface="Times New Roman" pitchFamily="18" charset="0"/>
              </a:rPr>
              <a:t>Streptococcal </a:t>
            </a:r>
            <a:r>
              <a:rPr lang="en-US" sz="2000" dirty="0" smtClean="0">
                <a:latin typeface="Times New Roman" pitchFamily="18" charset="0"/>
                <a:cs typeface="Times New Roman" pitchFamily="18" charset="0"/>
              </a:rPr>
              <a:t>upper respiratory tract </a:t>
            </a:r>
            <a:r>
              <a:rPr lang="en-US" sz="2000" dirty="0" smtClean="0">
                <a:latin typeface="Times New Roman" pitchFamily="18" charset="0"/>
                <a:cs typeface="Times New Roman" pitchFamily="18" charset="0"/>
              </a:rPr>
              <a:t>infection.</a:t>
            </a:r>
            <a:r>
              <a:rPr lang="en-US" sz="2000" dirty="0" smtClean="0">
                <a:latin typeface="Times New Roman"/>
                <a:ea typeface="Times New Roman"/>
                <a:cs typeface="Arial"/>
              </a:rPr>
              <a:t> </a:t>
            </a:r>
            <a:r>
              <a:rPr lang="en-US" sz="2000" dirty="0" smtClean="0">
                <a:latin typeface="Times New Roman"/>
                <a:ea typeface="Times New Roman"/>
                <a:cs typeface="Arial"/>
              </a:rPr>
              <a:t>The inflammation is caused by an immunologic (antibody) response to streptococcal M proteins that cross-react with human tissues. </a:t>
            </a:r>
            <a:endParaRPr lang="en-US" sz="2000" dirty="0" smtClean="0">
              <a:latin typeface="Times New Roman" pitchFamily="18" charset="0"/>
              <a:cs typeface="Times New Roman" pitchFamily="18" charset="0"/>
            </a:endParaRPr>
          </a:p>
          <a:p>
            <a:pPr marL="457200" indent="-457200" algn="just" rtl="0">
              <a:lnSpc>
                <a:spcPct val="150000"/>
              </a:lnSpc>
            </a:pPr>
            <a:r>
              <a:rPr lang="en-US" sz="2000" dirty="0" smtClean="0">
                <a:latin typeface="Times New Roman" pitchFamily="18" charset="0"/>
                <a:cs typeface="Times New Roman" pitchFamily="18" charset="0"/>
              </a:rPr>
              <a:t>It </a:t>
            </a:r>
            <a:r>
              <a:rPr lang="en-US" sz="2000" dirty="0" smtClean="0">
                <a:latin typeface="Times New Roman" pitchFamily="18" charset="0"/>
                <a:cs typeface="Times New Roman" pitchFamily="18" charset="0"/>
              </a:rPr>
              <a:t>clinically presents with fever, malaise, migratory </a:t>
            </a:r>
            <a:r>
              <a:rPr lang="en-US" sz="2000" dirty="0" err="1" smtClean="0">
                <a:latin typeface="Times New Roman" pitchFamily="18" charset="0"/>
                <a:cs typeface="Times New Roman" pitchFamily="18" charset="0"/>
              </a:rPr>
              <a:t>nonsppurative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polyarthritis</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carditis</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erythema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marginatum</a:t>
            </a:r>
            <a:r>
              <a:rPr lang="en-US" sz="2000" dirty="0" smtClean="0">
                <a:latin typeface="Times New Roman" pitchFamily="18" charset="0"/>
                <a:cs typeface="Times New Roman" pitchFamily="18" charset="0"/>
              </a:rPr>
              <a:t> and </a:t>
            </a:r>
            <a:r>
              <a:rPr lang="en-US" sz="2000" dirty="0" smtClean="0">
                <a:latin typeface="Times New Roman" pitchFamily="18" charset="0"/>
                <a:cs typeface="Times New Roman" pitchFamily="18" charset="0"/>
              </a:rPr>
              <a:t>subcutaneous nodules. </a:t>
            </a:r>
            <a:endParaRPr lang="en-US" sz="2000" dirty="0" smtClean="0">
              <a:latin typeface="Times New Roman" pitchFamily="18" charset="0"/>
              <a:cs typeface="Times New Roman" pitchFamily="18" charset="0"/>
            </a:endParaRPr>
          </a:p>
          <a:p>
            <a:pPr marL="457200" indent="-457200" algn="just" rtl="0">
              <a:lnSpc>
                <a:spcPct val="150000"/>
              </a:lnSpc>
            </a:pPr>
            <a:r>
              <a:rPr lang="en-US" sz="2000" dirty="0" smtClean="0">
                <a:latin typeface="Times New Roman" pitchFamily="18" charset="0"/>
                <a:cs typeface="Times New Roman" pitchFamily="18" charset="0"/>
              </a:rPr>
              <a:t>Note </a:t>
            </a:r>
            <a:r>
              <a:rPr lang="en-US" sz="2000" dirty="0" smtClean="0">
                <a:latin typeface="Times New Roman" pitchFamily="18" charset="0"/>
                <a:cs typeface="Times New Roman" pitchFamily="18" charset="0"/>
              </a:rPr>
              <a:t>that these diseases appear several weeks </a:t>
            </a:r>
            <a:r>
              <a:rPr lang="en-US" sz="2000" dirty="0" smtClean="0">
                <a:latin typeface="Times New Roman" pitchFamily="18" charset="0"/>
                <a:cs typeface="Times New Roman" pitchFamily="18" charset="0"/>
              </a:rPr>
              <a:t>approximately </a:t>
            </a:r>
            <a:r>
              <a:rPr lang="en-US" sz="2000" dirty="0" smtClean="0">
                <a:latin typeface="Times New Roman" pitchFamily="18" charset="0"/>
                <a:cs typeface="Times New Roman" pitchFamily="18" charset="0"/>
              </a:rPr>
              <a:t>2 weeks after the actual infection because that's the length of time it takes to produce sufficient antibodies</a:t>
            </a:r>
            <a:r>
              <a:rPr lang="en-US" sz="2000" dirty="0" smtClean="0">
                <a:latin typeface="Times New Roman" pitchFamily="18" charset="0"/>
                <a:cs typeface="Times New Roman" pitchFamily="18" charset="0"/>
              </a:rPr>
              <a:t>.</a:t>
            </a:r>
            <a:r>
              <a:rPr lang="en-US" sz="2000" dirty="0" smtClean="0">
                <a:latin typeface="Times New Roman"/>
                <a:ea typeface="Times New Roman"/>
                <a:cs typeface="Arial"/>
              </a:rPr>
              <a:t> </a:t>
            </a:r>
            <a:endParaRPr lang="en-US" sz="2000" dirty="0" smtClean="0">
              <a:latin typeface="Times New Roman"/>
              <a:ea typeface="Times New Roman"/>
              <a:cs typeface="Arial"/>
            </a:endParaRPr>
          </a:p>
          <a:p>
            <a:pPr marL="457200" indent="-457200" algn="just" rtl="0">
              <a:lnSpc>
                <a:spcPct val="150000"/>
              </a:lnSpc>
            </a:pPr>
            <a:r>
              <a:rPr lang="en-US" sz="2000" dirty="0" smtClean="0">
                <a:latin typeface="Times New Roman"/>
                <a:ea typeface="Times New Roman"/>
                <a:cs typeface="Arial"/>
              </a:rPr>
              <a:t>ASO (1/200) titers </a:t>
            </a:r>
            <a:r>
              <a:rPr lang="en-US" sz="2000" dirty="0" smtClean="0">
                <a:latin typeface="Times New Roman"/>
                <a:ea typeface="Times New Roman"/>
                <a:cs typeface="Arial"/>
              </a:rPr>
              <a:t>and the erythrocyte sedimentation rate are elevated. </a:t>
            </a:r>
            <a:endParaRPr lang="en-US" sz="2000" dirty="0" smtClean="0">
              <a:latin typeface="Times New Roman"/>
              <a:ea typeface="Times New Roman"/>
              <a:cs typeface="Arial"/>
            </a:endParaRPr>
          </a:p>
          <a:p>
            <a:pPr marL="457200" indent="-457200" algn="just" rtl="0">
              <a:lnSpc>
                <a:spcPct val="150000"/>
              </a:lnSpc>
            </a:pPr>
            <a:r>
              <a:rPr lang="en-US" sz="2000" dirty="0" smtClean="0">
                <a:latin typeface="Times New Roman"/>
                <a:ea typeface="Times New Roman"/>
                <a:cs typeface="Arial"/>
              </a:rPr>
              <a:t>Most </a:t>
            </a:r>
            <a:r>
              <a:rPr lang="en-US" sz="2000" dirty="0" smtClean="0">
                <a:latin typeface="Times New Roman"/>
                <a:ea typeface="Times New Roman"/>
                <a:cs typeface="Arial"/>
              </a:rPr>
              <a:t>cases </a:t>
            </a:r>
            <a:r>
              <a:rPr lang="en-US" sz="2000" u="sng" dirty="0" smtClean="0">
                <a:latin typeface="Times New Roman"/>
                <a:ea typeface="Times New Roman"/>
                <a:cs typeface="Arial"/>
              </a:rPr>
              <a:t>of </a:t>
            </a:r>
            <a:r>
              <a:rPr lang="en-US" sz="2000" u="sng" dirty="0" err="1" smtClean="0">
                <a:latin typeface="Times New Roman"/>
                <a:ea typeface="Times New Roman"/>
                <a:cs typeface="Arial"/>
              </a:rPr>
              <a:t>pharyngitis</a:t>
            </a:r>
            <a:r>
              <a:rPr lang="en-US" sz="2000" dirty="0" smtClean="0">
                <a:latin typeface="Times New Roman"/>
                <a:ea typeface="Times New Roman"/>
                <a:cs typeface="Arial"/>
              </a:rPr>
              <a:t> caused by group A streptococci occur in children aged 5 to 15 years and hence rheumatic fever occurs in that age group.</a:t>
            </a:r>
            <a:endParaRPr lang="en-US" sz="2000" dirty="0" smtClean="0">
              <a:latin typeface="Times New Roman" pitchFamily="18" charset="0"/>
              <a:cs typeface="Times New Roman" pitchFamily="18" charset="0"/>
            </a:endParaRPr>
          </a:p>
          <a:p>
            <a:pPr algn="just" rtl="0">
              <a:buNone/>
            </a:pPr>
            <a:endParaRPr lang="ar-SA"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375" y="0"/>
            <a:ext cx="6912000" cy="792000"/>
          </a:xfrm>
        </p:spPr>
        <p:txBody>
          <a:bodyPr>
            <a:normAutofit/>
          </a:bodyPr>
          <a:lstStyle/>
          <a:p>
            <a:pPr marL="457200" indent="-457200" algn="l" rtl="0">
              <a:buFont typeface="+mj-lt"/>
              <a:buAutoNum type="arabicPeriod" startAt="2"/>
            </a:pPr>
            <a:r>
              <a:rPr lang="en-US" sz="2400" b="1" dirty="0" smtClean="0">
                <a:solidFill>
                  <a:schemeClr val="accent2"/>
                </a:solidFill>
                <a:effectLst>
                  <a:glow rad="139700">
                    <a:schemeClr val="accent4">
                      <a:satMod val="175000"/>
                      <a:alpha val="40000"/>
                    </a:schemeClr>
                  </a:glow>
                </a:effectLst>
                <a:latin typeface="Times New Roman" pitchFamily="18" charset="0"/>
                <a:ea typeface="Times New Roman"/>
                <a:cs typeface="Times New Roman" pitchFamily="18" charset="0"/>
              </a:rPr>
              <a:t>Acute </a:t>
            </a:r>
            <a:r>
              <a:rPr lang="en-US" sz="2400" b="1" dirty="0" err="1" smtClean="0">
                <a:solidFill>
                  <a:schemeClr val="accent2"/>
                </a:solidFill>
                <a:effectLst>
                  <a:glow rad="139700">
                    <a:schemeClr val="accent4">
                      <a:satMod val="175000"/>
                      <a:alpha val="40000"/>
                    </a:schemeClr>
                  </a:glow>
                </a:effectLst>
                <a:latin typeface="Times New Roman" pitchFamily="18" charset="0"/>
                <a:ea typeface="Times New Roman"/>
                <a:cs typeface="Times New Roman" pitchFamily="18" charset="0"/>
              </a:rPr>
              <a:t>glomerulonephritis</a:t>
            </a:r>
            <a:r>
              <a:rPr lang="en-US" sz="2400" b="1" dirty="0" smtClean="0">
                <a:solidFill>
                  <a:schemeClr val="accent2"/>
                </a:solidFill>
                <a:effectLst>
                  <a:glow rad="139700">
                    <a:schemeClr val="accent4">
                      <a:satMod val="175000"/>
                      <a:alpha val="40000"/>
                    </a:schemeClr>
                  </a:glow>
                </a:effectLst>
                <a:latin typeface="Times New Roman" pitchFamily="18" charset="0"/>
                <a:ea typeface="Times New Roman"/>
                <a:cs typeface="Times New Roman" pitchFamily="18" charset="0"/>
              </a:rPr>
              <a:t> </a:t>
            </a:r>
            <a:endParaRPr lang="ar-SA" sz="2400" dirty="0">
              <a:solidFill>
                <a:schemeClr val="accent2"/>
              </a:solidFill>
              <a:effectLst>
                <a:glow rad="139700">
                  <a:schemeClr val="accent4">
                    <a:satMod val="175000"/>
                    <a:alpha val="40000"/>
                  </a:schemeClr>
                </a:glow>
              </a:effectLst>
            </a:endParaRPr>
          </a:p>
        </p:txBody>
      </p:sp>
      <p:sp>
        <p:nvSpPr>
          <p:cNvPr id="3" name="Content Placeholder 2"/>
          <p:cNvSpPr>
            <a:spLocks noGrp="1"/>
          </p:cNvSpPr>
          <p:nvPr>
            <p:ph idx="1"/>
          </p:nvPr>
        </p:nvSpPr>
        <p:spPr>
          <a:xfrm>
            <a:off x="247650" y="791999"/>
            <a:ext cx="8648700" cy="6240625"/>
          </a:xfrm>
        </p:spPr>
        <p:txBody>
          <a:bodyPr>
            <a:noAutofit/>
          </a:bodyPr>
          <a:lstStyle/>
          <a:p>
            <a:pPr algn="just" rtl="0">
              <a:lnSpc>
                <a:spcPct val="150000"/>
              </a:lnSpc>
              <a:spcAft>
                <a:spcPts val="1000"/>
              </a:spcAft>
            </a:pPr>
            <a:r>
              <a:rPr lang="en-US" sz="1800" dirty="0" smtClean="0">
                <a:latin typeface="Times New Roman" pitchFamily="18" charset="0"/>
                <a:ea typeface="Times New Roman"/>
                <a:cs typeface="Times New Roman" pitchFamily="18" charset="0"/>
              </a:rPr>
              <a:t>Immunological </a:t>
            </a:r>
            <a:r>
              <a:rPr lang="en-US" sz="1800" dirty="0" smtClean="0">
                <a:latin typeface="Times New Roman" pitchFamily="18" charset="0"/>
                <a:ea typeface="Times New Roman"/>
                <a:cs typeface="Times New Roman" pitchFamily="18" charset="0"/>
              </a:rPr>
              <a:t>damage to the kidney following infection of skin with certain M </a:t>
            </a:r>
            <a:r>
              <a:rPr lang="en-US" sz="1800" dirty="0" smtClean="0">
                <a:latin typeface="Times New Roman" pitchFamily="18" charset="0"/>
                <a:ea typeface="Times New Roman"/>
                <a:cs typeface="Times New Roman" pitchFamily="18" charset="0"/>
              </a:rPr>
              <a:t>protein</a:t>
            </a:r>
            <a:r>
              <a:rPr lang="en-US" sz="1800" dirty="0" smtClean="0">
                <a:latin typeface="Times New Roman" pitchFamily="18" charset="0"/>
                <a:ea typeface="Times New Roman"/>
                <a:cs typeface="Times New Roman" pitchFamily="18" charset="0"/>
              </a:rPr>
              <a:t> (e.g., M protein type 49 </a:t>
            </a:r>
            <a:r>
              <a:rPr lang="en-US" sz="1800" dirty="0" smtClean="0">
                <a:latin typeface="Times New Roman" pitchFamily="18" charset="0"/>
                <a:ea typeface="Times New Roman"/>
                <a:cs typeface="Times New Roman" pitchFamily="18" charset="0"/>
              </a:rPr>
              <a:t>) types </a:t>
            </a:r>
            <a:r>
              <a:rPr lang="en-US" sz="1800" dirty="0" smtClean="0">
                <a:latin typeface="Times New Roman" pitchFamily="18" charset="0"/>
                <a:ea typeface="Times New Roman"/>
                <a:cs typeface="Times New Roman" pitchFamily="18" charset="0"/>
              </a:rPr>
              <a:t>of </a:t>
            </a:r>
            <a:r>
              <a:rPr lang="en-US" sz="1800" i="1" dirty="0" smtClean="0">
                <a:latin typeface="Times New Roman" pitchFamily="18" charset="0"/>
                <a:ea typeface="Times New Roman"/>
                <a:cs typeface="Times New Roman" pitchFamily="18" charset="0"/>
              </a:rPr>
              <a:t>Str. </a:t>
            </a:r>
            <a:r>
              <a:rPr lang="en-US" sz="1800" i="1" dirty="0" err="1" smtClean="0">
                <a:latin typeface="Times New Roman" pitchFamily="18" charset="0"/>
                <a:ea typeface="Times New Roman"/>
                <a:cs typeface="Times New Roman" pitchFamily="18" charset="0"/>
              </a:rPr>
              <a:t>pyogenes</a:t>
            </a:r>
            <a:r>
              <a:rPr lang="en-US" sz="1800" dirty="0" smtClean="0">
                <a:latin typeface="Times New Roman" pitchFamily="18" charset="0"/>
                <a:ea typeface="Times New Roman"/>
                <a:cs typeface="Times New Roman" pitchFamily="18" charset="0"/>
              </a:rPr>
              <a:t>.</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Typically </a:t>
            </a:r>
            <a:r>
              <a:rPr lang="en-US" sz="1800" dirty="0" smtClean="0">
                <a:latin typeface="Times New Roman" pitchFamily="18" charset="0"/>
                <a:ea typeface="Times New Roman"/>
                <a:cs typeface="Times New Roman" pitchFamily="18" charset="0"/>
              </a:rPr>
              <a:t>occurs 2 to 3 weeks after skin infection </a:t>
            </a:r>
            <a:r>
              <a:rPr lang="en-US" sz="1800" dirty="0" smtClean="0">
                <a:latin typeface="Times New Roman" pitchFamily="18" charset="0"/>
                <a:ea typeface="Times New Roman"/>
                <a:cs typeface="Times New Roman" pitchFamily="18" charset="0"/>
              </a:rPr>
              <a:t>in children</a:t>
            </a:r>
            <a:r>
              <a:rPr lang="en-US" sz="1800" dirty="0" smtClean="0">
                <a:latin typeface="Times New Roman" pitchFamily="18" charset="0"/>
                <a:ea typeface="Times New Roman"/>
                <a:cs typeface="Times New Roman" pitchFamily="18" charset="0"/>
              </a:rPr>
              <a:t>.</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The </a:t>
            </a:r>
            <a:r>
              <a:rPr lang="en-US" sz="1800" dirty="0" smtClean="0">
                <a:latin typeface="Times New Roman" pitchFamily="18" charset="0"/>
                <a:ea typeface="Times New Roman"/>
                <a:cs typeface="Times New Roman" pitchFamily="18" charset="0"/>
              </a:rPr>
              <a:t>most striking clinical features are hypertension, edema of the face (especially </a:t>
            </a:r>
            <a:r>
              <a:rPr lang="en-US" sz="1800" dirty="0" err="1" smtClean="0">
                <a:latin typeface="Times New Roman" pitchFamily="18" charset="0"/>
                <a:ea typeface="Times New Roman"/>
                <a:cs typeface="Times New Roman" pitchFamily="18" charset="0"/>
              </a:rPr>
              <a:t>periorbital</a:t>
            </a:r>
            <a:r>
              <a:rPr lang="en-US" sz="1800" dirty="0" smtClean="0">
                <a:latin typeface="Times New Roman" pitchFamily="18" charset="0"/>
                <a:ea typeface="Times New Roman"/>
                <a:cs typeface="Times New Roman" pitchFamily="18" charset="0"/>
              </a:rPr>
              <a:t> edema) and ankles, and "smoky" urine (due to red cells in the urine</a:t>
            </a:r>
            <a:r>
              <a:rPr lang="en-US" sz="1800" dirty="0" smtClean="0">
                <a:latin typeface="Times New Roman" pitchFamily="18" charset="0"/>
                <a:ea typeface="Times New Roman"/>
                <a:cs typeface="Times New Roman" pitchFamily="18" charset="0"/>
              </a:rPr>
              <a:t>).</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Most </a:t>
            </a:r>
            <a:r>
              <a:rPr lang="en-US" sz="1800" dirty="0" smtClean="0">
                <a:latin typeface="Times New Roman" pitchFamily="18" charset="0"/>
                <a:ea typeface="Times New Roman"/>
                <a:cs typeface="Times New Roman" pitchFamily="18" charset="0"/>
              </a:rPr>
              <a:t>patients recover completely. </a:t>
            </a:r>
            <a:r>
              <a:rPr lang="en-US" sz="1800" dirty="0" err="1" smtClean="0">
                <a:latin typeface="Times New Roman" pitchFamily="18" charset="0"/>
                <a:ea typeface="Times New Roman"/>
                <a:cs typeface="Times New Roman" pitchFamily="18" charset="0"/>
              </a:rPr>
              <a:t>Reinfection</a:t>
            </a:r>
            <a:r>
              <a:rPr lang="en-US" sz="1800"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with streptococci rarely leads to recurrence of </a:t>
            </a:r>
            <a:r>
              <a:rPr lang="en-US" sz="1800" dirty="0" err="1" smtClean="0">
                <a:latin typeface="Times New Roman" pitchFamily="18" charset="0"/>
                <a:ea typeface="Times New Roman"/>
                <a:cs typeface="Times New Roman" pitchFamily="18" charset="0"/>
              </a:rPr>
              <a:t>glomerulonephritis</a:t>
            </a:r>
            <a:r>
              <a:rPr lang="en-US" sz="1800" dirty="0" smtClean="0">
                <a:latin typeface="Times New Roman" pitchFamily="18" charset="0"/>
                <a:ea typeface="Times New Roman"/>
                <a:cs typeface="Times New Roman" pitchFamily="18" charset="0"/>
              </a:rPr>
              <a:t>.</a:t>
            </a:r>
            <a:r>
              <a:rPr lang="en-US" sz="1800" dirty="0" smtClean="0">
                <a:latin typeface="Times New Roman" pitchFamily="18" charset="0"/>
                <a:ea typeface="Times New Roman"/>
                <a:cs typeface="Times New Roman" pitchFamily="18" charset="0"/>
              </a:rPr>
              <a:t> </a:t>
            </a:r>
            <a:endParaRPr lang="en-US" sz="1800" dirty="0" smtClean="0">
              <a:latin typeface="Times New Roman" pitchFamily="18" charset="0"/>
              <a:ea typeface="Times New Roman"/>
              <a:cs typeface="Times New Roman" pitchFamily="18" charset="0"/>
            </a:endParaRPr>
          </a:p>
          <a:p>
            <a:pPr algn="just" rtl="0">
              <a:lnSpc>
                <a:spcPct val="150000"/>
              </a:lnSpc>
              <a:spcAft>
                <a:spcPts val="1000"/>
              </a:spcAft>
            </a:pPr>
            <a:r>
              <a:rPr lang="en-US" sz="1800" dirty="0" smtClean="0">
                <a:latin typeface="Times New Roman" pitchFamily="18" charset="0"/>
                <a:ea typeface="Times New Roman"/>
                <a:cs typeface="Times New Roman" pitchFamily="18" charset="0"/>
              </a:rPr>
              <a:t>The </a:t>
            </a:r>
            <a:r>
              <a:rPr lang="en-US" sz="1800" dirty="0" smtClean="0">
                <a:latin typeface="Times New Roman" pitchFamily="18" charset="0"/>
                <a:ea typeface="Times New Roman"/>
                <a:cs typeface="Times New Roman" pitchFamily="18" charset="0"/>
              </a:rPr>
              <a:t>disease is initiated by antigen–antibody complexes on the </a:t>
            </a:r>
            <a:r>
              <a:rPr lang="en-US" sz="1800" dirty="0" err="1" smtClean="0">
                <a:latin typeface="Times New Roman" pitchFamily="18" charset="0"/>
                <a:ea typeface="Times New Roman"/>
                <a:cs typeface="Times New Roman" pitchFamily="18" charset="0"/>
              </a:rPr>
              <a:t>glomerular</a:t>
            </a:r>
            <a:r>
              <a:rPr lang="en-US" sz="1800" dirty="0" smtClean="0">
                <a:latin typeface="Times New Roman" pitchFamily="18" charset="0"/>
                <a:ea typeface="Times New Roman"/>
                <a:cs typeface="Times New Roman" pitchFamily="18" charset="0"/>
              </a:rPr>
              <a:t> basement membrane, and soluble antigens from streptococcal membranes may be the inciting antigen</a:t>
            </a:r>
            <a:r>
              <a:rPr lang="en-US" sz="1800" dirty="0" smtClean="0">
                <a:latin typeface="Times New Roman" pitchFamily="18" charset="0"/>
                <a:ea typeface="Times New Roman"/>
                <a:cs typeface="Times New Roman" pitchFamily="18" charset="0"/>
              </a:rPr>
              <a:t>.</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 </a:t>
            </a:r>
            <a:r>
              <a:rPr lang="en-US" sz="1800" dirty="0" smtClean="0">
                <a:latin typeface="Times New Roman" pitchFamily="18" charset="0"/>
                <a:ea typeface="Times New Roman"/>
                <a:cs typeface="Times New Roman" pitchFamily="18" charset="0"/>
              </a:rPr>
              <a:t>It can be prevented by early eradication of </a:t>
            </a:r>
            <a:r>
              <a:rPr lang="en-US" sz="1800" dirty="0" err="1" smtClean="0">
                <a:latin typeface="Times New Roman" pitchFamily="18" charset="0"/>
                <a:ea typeface="Times New Roman"/>
                <a:cs typeface="Times New Roman" pitchFamily="18" charset="0"/>
              </a:rPr>
              <a:t>nephritogenic</a:t>
            </a:r>
            <a:r>
              <a:rPr lang="en-US" sz="1800" dirty="0" smtClean="0">
                <a:latin typeface="Times New Roman" pitchFamily="18" charset="0"/>
                <a:ea typeface="Times New Roman"/>
                <a:cs typeface="Times New Roman" pitchFamily="18" charset="0"/>
              </a:rPr>
              <a:t> streptococci from skin colonization sites but </a:t>
            </a:r>
            <a:r>
              <a:rPr lang="en-US" sz="1800" u="sng" dirty="0" smtClean="0">
                <a:latin typeface="Times New Roman" pitchFamily="18" charset="0"/>
                <a:ea typeface="Times New Roman"/>
                <a:cs typeface="Times New Roman" pitchFamily="18" charset="0"/>
              </a:rPr>
              <a:t>not b</a:t>
            </a:r>
            <a:r>
              <a:rPr lang="en-US" sz="1800" dirty="0" smtClean="0">
                <a:latin typeface="Times New Roman" pitchFamily="18" charset="0"/>
                <a:ea typeface="Times New Roman"/>
                <a:cs typeface="Times New Roman" pitchFamily="18" charset="0"/>
              </a:rPr>
              <a:t>y administration of penicillin after the onset of symptoms.</a:t>
            </a:r>
            <a:endParaRPr lang="en-US" sz="1800" dirty="0" smtClean="0">
              <a:latin typeface="Times New Roman" pitchFamily="18" charset="0"/>
              <a:ea typeface="Calibri"/>
              <a:cs typeface="Times New Roman" pitchFamily="18" charset="0"/>
            </a:endParaRPr>
          </a:p>
          <a:p>
            <a:pPr algn="just" rtl="0">
              <a:lnSpc>
                <a:spcPct val="150000"/>
              </a:lnSpc>
              <a:spcAft>
                <a:spcPts val="1000"/>
              </a:spcAft>
            </a:pPr>
            <a:endParaRPr lang="en-US" sz="1600" dirty="0" smtClean="0">
              <a:latin typeface="Times New Roman" pitchFamily="18" charset="0"/>
              <a:ea typeface="Calibri"/>
              <a:cs typeface="Times New Roman" pitchFamily="18" charset="0"/>
            </a:endParaRPr>
          </a:p>
          <a:p>
            <a:endParaRPr lang="ar-SA"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Autofit/>
          </a:bodyPr>
          <a:lstStyle/>
          <a:p>
            <a:pPr lvl="0" algn="ctr" rtl="0">
              <a:buNone/>
            </a:pPr>
            <a:r>
              <a:rPr lang="en-US" sz="2800" b="1"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Group B streptococci </a:t>
            </a:r>
            <a:endParaRPr lang="en-US" sz="2800" b="1" dirty="0" smtClean="0">
              <a:solidFill>
                <a:srgbClr val="FF0000"/>
              </a:solidFill>
              <a:effectLst>
                <a:glow rad="101600">
                  <a:schemeClr val="accent3">
                    <a:satMod val="175000"/>
                    <a:alpha val="40000"/>
                  </a:schemeClr>
                </a:glow>
              </a:effectLst>
              <a:latin typeface="Times New Roman" pitchFamily="18" charset="0"/>
              <a:cs typeface="Times New Roman" pitchFamily="18" charset="0"/>
            </a:endParaRPr>
          </a:p>
          <a:p>
            <a:pPr lvl="0" algn="ctr" rtl="0">
              <a:buNone/>
            </a:pPr>
            <a:r>
              <a:rPr lang="en-US" sz="2800" b="1" i="1"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Str. </a:t>
            </a:r>
            <a:r>
              <a:rPr lang="en-US" sz="2800" b="1" i="1" dirty="0" err="1" smtClean="0">
                <a:solidFill>
                  <a:srgbClr val="FF0000"/>
                </a:solidFill>
                <a:effectLst>
                  <a:glow rad="101600">
                    <a:schemeClr val="accent3">
                      <a:satMod val="175000"/>
                      <a:alpha val="40000"/>
                    </a:schemeClr>
                  </a:glow>
                </a:effectLst>
                <a:latin typeface="Times New Roman" pitchFamily="18" charset="0"/>
                <a:cs typeface="Times New Roman" pitchFamily="18" charset="0"/>
              </a:rPr>
              <a:t>agalactiae</a:t>
            </a:r>
            <a:endParaRPr lang="en-US" sz="2800" b="1" dirty="0" smtClean="0">
              <a:solidFill>
                <a:srgbClr val="FF0000"/>
              </a:solidFill>
              <a:effectLst>
                <a:glow rad="101600">
                  <a:schemeClr val="accent3">
                    <a:satMod val="175000"/>
                    <a:alpha val="40000"/>
                  </a:schemeClr>
                </a:glow>
              </a:effectLst>
              <a:latin typeface="Times New Roman" pitchFamily="18" charset="0"/>
              <a:cs typeface="Times New Roman" pitchFamily="18" charset="0"/>
            </a:endParaRPr>
          </a:p>
          <a:p>
            <a:pPr algn="just" rtl="0">
              <a:lnSpc>
                <a:spcPct val="150000"/>
              </a:lnSpc>
            </a:pPr>
            <a:r>
              <a:rPr lang="en-US" sz="1800" dirty="0" smtClean="0">
                <a:latin typeface="Times New Roman" pitchFamily="18" charset="0"/>
                <a:cs typeface="Times New Roman" pitchFamily="18" charset="0"/>
              </a:rPr>
              <a:t> Colonize the genital tract of some women.</a:t>
            </a:r>
          </a:p>
          <a:p>
            <a:pPr algn="l" rtl="0">
              <a:lnSpc>
                <a:spcPct val="150000"/>
              </a:lnSpc>
            </a:pPr>
            <a:r>
              <a:rPr lang="en-US" sz="1800" dirty="0" smtClean="0">
                <a:latin typeface="Times New Roman" pitchFamily="18" charset="0"/>
                <a:cs typeface="Times New Roman" pitchFamily="18" charset="0"/>
              </a:rPr>
              <a:t>They </a:t>
            </a:r>
            <a:r>
              <a:rPr lang="en-US" sz="1800" dirty="0" smtClean="0">
                <a:latin typeface="Times New Roman" pitchFamily="18" charset="0"/>
                <a:cs typeface="Times New Roman" pitchFamily="18" charset="0"/>
              </a:rPr>
              <a:t>are usually </a:t>
            </a:r>
            <a:r>
              <a:rPr lang="en-US" sz="1800" dirty="0" err="1" smtClean="0">
                <a:latin typeface="Times New Roman" pitchFamily="18" charset="0"/>
                <a:cs typeface="Times New Roman" pitchFamily="18" charset="0"/>
              </a:rPr>
              <a:t>bacitracin</a:t>
            </a:r>
            <a:r>
              <a:rPr lang="en-US" sz="1800" dirty="0" smtClean="0">
                <a:latin typeface="Times New Roman" pitchFamily="18" charset="0"/>
                <a:cs typeface="Times New Roman" pitchFamily="18" charset="0"/>
              </a:rPr>
              <a:t>-resistant. They hydrolyze (break down) </a:t>
            </a:r>
            <a:r>
              <a:rPr lang="en-US" sz="1800" dirty="0" err="1" smtClean="0">
                <a:latin typeface="Times New Roman" pitchFamily="18" charset="0"/>
                <a:cs typeface="Times New Roman" pitchFamily="18" charset="0"/>
              </a:rPr>
              <a:t>hippurate</a:t>
            </a:r>
            <a:r>
              <a:rPr lang="en-US" sz="1800" dirty="0" smtClean="0">
                <a:latin typeface="Times New Roman" pitchFamily="18" charset="0"/>
                <a:cs typeface="Times New Roman" pitchFamily="18" charset="0"/>
              </a:rPr>
              <a:t>, an important diagnostic criterion</a:t>
            </a:r>
            <a:r>
              <a:rPr lang="en-US" sz="1800" dirty="0" smtClean="0">
                <a:latin typeface="Times New Roman" pitchFamily="18" charset="0"/>
                <a:cs typeface="Times New Roman" pitchFamily="18" charset="0"/>
              </a:rPr>
              <a:t>.</a:t>
            </a:r>
            <a:endParaRPr lang="en-US" sz="1800" b="1" dirty="0" smtClean="0">
              <a:solidFill>
                <a:schemeClr val="accent5">
                  <a:lumMod val="75000"/>
                </a:schemeClr>
              </a:solidFill>
              <a:effectLst>
                <a:glow rad="139700">
                  <a:schemeClr val="accent5">
                    <a:satMod val="175000"/>
                    <a:alpha val="40000"/>
                  </a:schemeClr>
                </a:glow>
              </a:effectLst>
              <a:latin typeface="Times New Roman" pitchFamily="18" charset="0"/>
              <a:cs typeface="Times New Roman" pitchFamily="18" charset="0"/>
            </a:endParaRPr>
          </a:p>
          <a:p>
            <a:pPr algn="l" rtl="0">
              <a:lnSpc>
                <a:spcPct val="150000"/>
              </a:lnSpc>
              <a:buNone/>
            </a:pPr>
            <a:r>
              <a:rPr lang="en-US" sz="2400" b="1" dirty="0" smtClean="0">
                <a:solidFill>
                  <a:schemeClr val="accent5">
                    <a:lumMod val="75000"/>
                  </a:schemeClr>
                </a:solidFill>
                <a:effectLst>
                  <a:glow rad="139700">
                    <a:schemeClr val="accent5">
                      <a:satMod val="175000"/>
                      <a:alpha val="40000"/>
                    </a:schemeClr>
                  </a:glow>
                </a:effectLst>
                <a:latin typeface="Times New Roman" pitchFamily="18" charset="0"/>
                <a:cs typeface="Times New Roman" pitchFamily="18" charset="0"/>
              </a:rPr>
              <a:t>Clinical features</a:t>
            </a:r>
          </a:p>
          <a:p>
            <a:pPr algn="just" rtl="0">
              <a:lnSpc>
                <a:spcPct val="150000"/>
              </a:lnSpc>
            </a:pPr>
            <a:r>
              <a:rPr lang="en-US" sz="1800" dirty="0" smtClean="0">
                <a:latin typeface="Times New Roman" pitchFamily="18" charset="0"/>
                <a:cs typeface="Times New Roman" pitchFamily="18" charset="0"/>
              </a:rPr>
              <a:t>Neonatal </a:t>
            </a:r>
            <a:r>
              <a:rPr lang="en-US" sz="1800" dirty="0" smtClean="0">
                <a:latin typeface="Times New Roman" pitchFamily="18" charset="0"/>
                <a:cs typeface="Times New Roman" pitchFamily="18" charset="0"/>
              </a:rPr>
              <a:t>sepsis, pneumonia, and </a:t>
            </a:r>
            <a:r>
              <a:rPr lang="en-US" sz="1800" dirty="0" smtClean="0">
                <a:latin typeface="Times New Roman" pitchFamily="18" charset="0"/>
                <a:cs typeface="Times New Roman" pitchFamily="18" charset="0"/>
              </a:rPr>
              <a:t>meningitis</a:t>
            </a:r>
            <a:r>
              <a:rPr lang="en-US" sz="1800" dirty="0" smtClean="0">
                <a:latin typeface="Times New Roman"/>
                <a:ea typeface="Times New Roman"/>
                <a:cs typeface="Arial"/>
              </a:rPr>
              <a:t> The main predisposing factor is prolonged (longer than 18 hours) rupture of the membranes in women who are colonized with the </a:t>
            </a:r>
            <a:r>
              <a:rPr lang="en-US" sz="1800" dirty="0" smtClean="0">
                <a:latin typeface="Times New Roman"/>
                <a:ea typeface="Times New Roman"/>
                <a:cs typeface="Arial"/>
              </a:rPr>
              <a:t>organism and </a:t>
            </a:r>
            <a:r>
              <a:rPr lang="en-US" sz="1800" b="1" dirty="0" smtClean="0">
                <a:latin typeface="Times New Roman"/>
                <a:ea typeface="Times New Roman"/>
                <a:cs typeface="Arial"/>
              </a:rPr>
              <a:t> </a:t>
            </a:r>
            <a:r>
              <a:rPr lang="en-US" sz="1800" dirty="0" smtClean="0">
                <a:latin typeface="Times New Roman"/>
                <a:ea typeface="Times New Roman"/>
                <a:cs typeface="Arial"/>
              </a:rPr>
              <a:t>lack antibody to group B streptococci and who consequently are born without </a:t>
            </a:r>
            <a:r>
              <a:rPr lang="en-US" sz="1800" dirty="0" err="1" smtClean="0">
                <a:latin typeface="Times New Roman"/>
                <a:ea typeface="Times New Roman"/>
                <a:cs typeface="Arial"/>
              </a:rPr>
              <a:t>transplacentally</a:t>
            </a:r>
            <a:r>
              <a:rPr lang="en-US" sz="1800" dirty="0" smtClean="0">
                <a:latin typeface="Times New Roman"/>
                <a:ea typeface="Times New Roman"/>
                <a:cs typeface="Arial"/>
              </a:rPr>
              <a:t> </a:t>
            </a:r>
            <a:r>
              <a:rPr lang="en-US" sz="1800" dirty="0" smtClean="0">
                <a:latin typeface="Times New Roman"/>
                <a:ea typeface="Times New Roman"/>
                <a:cs typeface="Arial"/>
              </a:rPr>
              <a:t>acquired </a:t>
            </a:r>
            <a:r>
              <a:rPr lang="en-US" sz="1800" dirty="0" err="1" smtClean="0">
                <a:latin typeface="Times New Roman"/>
                <a:ea typeface="Times New Roman"/>
                <a:cs typeface="Arial"/>
              </a:rPr>
              <a:t>IgGs</a:t>
            </a:r>
            <a:r>
              <a:rPr lang="en-US" sz="1800" dirty="0" smtClean="0">
                <a:latin typeface="Times New Roman"/>
                <a:ea typeface="Times New Roman"/>
                <a:cs typeface="Arial"/>
              </a:rPr>
              <a:t>. </a:t>
            </a:r>
          </a:p>
          <a:p>
            <a:pPr algn="just" rtl="0">
              <a:lnSpc>
                <a:spcPct val="150000"/>
              </a:lnSpc>
            </a:pPr>
            <a:r>
              <a:rPr lang="en-US" sz="1800" dirty="0" smtClean="0">
                <a:latin typeface="Times New Roman"/>
                <a:ea typeface="Times New Roman"/>
                <a:cs typeface="Arial"/>
              </a:rPr>
              <a:t>This </a:t>
            </a:r>
            <a:r>
              <a:rPr lang="en-US" sz="1800" dirty="0" smtClean="0">
                <a:latin typeface="Times New Roman"/>
                <a:ea typeface="Times New Roman"/>
                <a:cs typeface="Arial"/>
              </a:rPr>
              <a:t>organism also causes pneumonia, </a:t>
            </a:r>
            <a:r>
              <a:rPr lang="en-US" sz="1800" dirty="0" err="1" smtClean="0">
                <a:latin typeface="Times New Roman"/>
                <a:ea typeface="Times New Roman"/>
                <a:cs typeface="Arial"/>
              </a:rPr>
              <a:t>endocarditis</a:t>
            </a:r>
            <a:r>
              <a:rPr lang="en-US" sz="1800" dirty="0" smtClean="0">
                <a:latin typeface="Times New Roman"/>
                <a:ea typeface="Times New Roman"/>
                <a:cs typeface="Arial"/>
              </a:rPr>
              <a:t>, arthritis, and </a:t>
            </a:r>
            <a:r>
              <a:rPr lang="en-US" sz="1800" dirty="0" err="1" smtClean="0">
                <a:latin typeface="Times New Roman"/>
                <a:ea typeface="Times New Roman"/>
                <a:cs typeface="Arial"/>
              </a:rPr>
              <a:t>osteomyelitis</a:t>
            </a:r>
            <a:r>
              <a:rPr lang="en-US" sz="1800" dirty="0" smtClean="0">
                <a:latin typeface="Times New Roman"/>
                <a:ea typeface="Times New Roman"/>
                <a:cs typeface="Arial"/>
              </a:rPr>
              <a:t> in adults</a:t>
            </a:r>
            <a:r>
              <a:rPr lang="en-US" sz="1800" dirty="0" smtClean="0">
                <a:latin typeface="Times New Roman"/>
                <a:ea typeface="Times New Roman"/>
                <a:cs typeface="Arial"/>
              </a:rPr>
              <a:t>.</a:t>
            </a:r>
          </a:p>
          <a:p>
            <a:pPr algn="just" rtl="0">
              <a:lnSpc>
                <a:spcPct val="150000"/>
              </a:lnSpc>
            </a:pPr>
            <a:r>
              <a:rPr lang="en-US" sz="1800" dirty="0" smtClean="0">
                <a:latin typeface="Times New Roman"/>
                <a:ea typeface="Times New Roman"/>
                <a:cs typeface="Arial"/>
              </a:rPr>
              <a:t> </a:t>
            </a:r>
            <a:r>
              <a:rPr lang="en-US" sz="1800" dirty="0" smtClean="0">
                <a:latin typeface="Times New Roman"/>
                <a:ea typeface="Times New Roman"/>
                <a:cs typeface="Arial"/>
              </a:rPr>
              <a:t>Postpartum </a:t>
            </a:r>
            <a:r>
              <a:rPr lang="en-US" sz="1800" dirty="0" err="1" smtClean="0">
                <a:latin typeface="Times New Roman"/>
                <a:ea typeface="Times New Roman"/>
                <a:cs typeface="Arial"/>
              </a:rPr>
              <a:t>endometritis</a:t>
            </a:r>
            <a:r>
              <a:rPr lang="en-US" sz="1800" dirty="0" smtClean="0">
                <a:latin typeface="Times New Roman"/>
                <a:ea typeface="Times New Roman"/>
                <a:cs typeface="Arial"/>
              </a:rPr>
              <a:t> also occurs. </a:t>
            </a:r>
            <a:endParaRPr lang="en-US" sz="1800" dirty="0" smtClean="0">
              <a:latin typeface="Times New Roman"/>
              <a:ea typeface="Times New Roman"/>
              <a:cs typeface="Arial"/>
            </a:endParaRPr>
          </a:p>
          <a:p>
            <a:pPr algn="just" rtl="0">
              <a:lnSpc>
                <a:spcPct val="150000"/>
              </a:lnSpc>
            </a:pPr>
            <a:r>
              <a:rPr lang="en-US" sz="1800" dirty="0" smtClean="0">
                <a:latin typeface="Times New Roman"/>
                <a:ea typeface="Times New Roman"/>
                <a:cs typeface="Arial"/>
              </a:rPr>
              <a:t>Diabetes </a:t>
            </a:r>
            <a:r>
              <a:rPr lang="en-US" sz="1800" dirty="0" smtClean="0">
                <a:latin typeface="Times New Roman"/>
                <a:ea typeface="Times New Roman"/>
                <a:cs typeface="Arial"/>
              </a:rPr>
              <a:t>is the main predisposing factor for adult group B streptococcal </a:t>
            </a:r>
            <a:r>
              <a:rPr lang="en-US" sz="1800" dirty="0" smtClean="0">
                <a:latin typeface="Times New Roman"/>
                <a:ea typeface="Times New Roman"/>
                <a:cs typeface="Arial"/>
              </a:rPr>
              <a:t>infections</a:t>
            </a:r>
            <a:endParaRPr lang="en-US" sz="1800" dirty="0" smtClean="0">
              <a:latin typeface="Times New Roman" pitchFamily="18" charset="0"/>
              <a:cs typeface="Times New Roman" pitchFamily="18" charset="0"/>
            </a:endParaRPr>
          </a:p>
          <a:p>
            <a:pPr lvl="0" algn="just" rtl="0">
              <a:lnSpc>
                <a:spcPct val="170000"/>
              </a:lnSpc>
            </a:pPr>
            <a:endParaRPr 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439150" cy="6858000"/>
          </a:xfrm>
        </p:spPr>
        <p:txBody>
          <a:bodyPr>
            <a:normAutofit/>
          </a:bodyPr>
          <a:lstStyle/>
          <a:p>
            <a:pPr lvl="0" algn="ctr" rtl="0">
              <a:lnSpc>
                <a:spcPct val="170000"/>
              </a:lnSpc>
              <a:buNone/>
            </a:pPr>
            <a:r>
              <a:rPr lang="en-US" sz="1600" b="1" i="1" dirty="0" smtClean="0">
                <a:solidFill>
                  <a:prstClr val="black"/>
                </a:solidFill>
                <a:latin typeface="Times New Roman" pitchFamily="18" charset="0"/>
                <a:cs typeface="Times New Roman" pitchFamily="18" charset="0"/>
              </a:rPr>
              <a:t> </a:t>
            </a:r>
            <a:r>
              <a:rPr lang="en-US" b="1" dirty="0" smtClean="0">
                <a:solidFill>
                  <a:srgbClr val="FF0000"/>
                </a:solidFill>
                <a:effectLst>
                  <a:glow rad="228600">
                    <a:srgbClr val="9BBB59">
                      <a:satMod val="175000"/>
                      <a:alpha val="40000"/>
                    </a:srgbClr>
                  </a:glow>
                </a:effectLst>
                <a:latin typeface="Times New Roman" pitchFamily="18" charset="0"/>
                <a:cs typeface="Times New Roman" pitchFamily="18" charset="0"/>
              </a:rPr>
              <a:t>Group D streptococci</a:t>
            </a:r>
          </a:p>
          <a:p>
            <a:pPr lvl="0" algn="just" rtl="0">
              <a:lnSpc>
                <a:spcPct val="170000"/>
              </a:lnSpc>
            </a:pPr>
            <a:r>
              <a:rPr lang="en-US" sz="2400" dirty="0" smtClean="0">
                <a:solidFill>
                  <a:prstClr val="black"/>
                </a:solidFill>
                <a:latin typeface="Times New Roman" pitchFamily="18" charset="0"/>
                <a:cs typeface="Times New Roman" pitchFamily="18" charset="0"/>
              </a:rPr>
              <a:t>Include </a:t>
            </a:r>
            <a:r>
              <a:rPr lang="en-US" sz="2400" b="1" i="1" dirty="0" err="1" smtClean="0">
                <a:solidFill>
                  <a:srgbClr val="FF0000"/>
                </a:solidFill>
                <a:latin typeface="Times New Roman" pitchFamily="18" charset="0"/>
                <a:cs typeface="Times New Roman" pitchFamily="18" charset="0"/>
              </a:rPr>
              <a:t>Enterococci</a:t>
            </a:r>
            <a:endParaRPr lang="en-US" sz="2400" dirty="0" smtClean="0">
              <a:solidFill>
                <a:prstClr val="black"/>
              </a:solidFill>
              <a:latin typeface="Times New Roman" pitchFamily="18" charset="0"/>
              <a:cs typeface="Times New Roman" pitchFamily="18" charset="0"/>
            </a:endParaRPr>
          </a:p>
          <a:p>
            <a:pPr lvl="0" algn="just" rtl="0">
              <a:lnSpc>
                <a:spcPct val="170000"/>
              </a:lnSpc>
            </a:pPr>
            <a:r>
              <a:rPr lang="en-US" sz="2400" dirty="0" smtClean="0">
                <a:solidFill>
                  <a:prstClr val="black"/>
                </a:solidFill>
                <a:latin typeface="Times New Roman" pitchFamily="18" charset="0"/>
                <a:cs typeface="Times New Roman" pitchFamily="18" charset="0"/>
              </a:rPr>
              <a:t>and </a:t>
            </a:r>
            <a:r>
              <a:rPr lang="en-US" sz="2400" b="1" i="1" dirty="0" err="1" smtClean="0">
                <a:solidFill>
                  <a:srgbClr val="FF0000"/>
                </a:solidFill>
                <a:latin typeface="Times New Roman" pitchFamily="18" charset="0"/>
                <a:cs typeface="Times New Roman" pitchFamily="18" charset="0"/>
              </a:rPr>
              <a:t>Nonenterococci</a:t>
            </a:r>
            <a:r>
              <a:rPr lang="en-US" sz="2400" dirty="0" smtClean="0">
                <a:solidFill>
                  <a:prstClr val="black"/>
                </a:solidFill>
                <a:latin typeface="Times New Roman" pitchFamily="18" charset="0"/>
                <a:cs typeface="Times New Roman" pitchFamily="18" charset="0"/>
              </a:rPr>
              <a:t> (e.g</a:t>
            </a:r>
            <a:r>
              <a:rPr lang="en-US" sz="2400" b="1" dirty="0" smtClean="0">
                <a:solidFill>
                  <a:prstClr val="black"/>
                </a:solidFill>
                <a:latin typeface="Times New Roman" pitchFamily="18" charset="0"/>
                <a:cs typeface="Times New Roman" pitchFamily="18" charset="0"/>
              </a:rPr>
              <a:t>., </a:t>
            </a:r>
            <a:r>
              <a:rPr lang="en-US" sz="2400" b="1" i="1" dirty="0" smtClean="0">
                <a:solidFill>
                  <a:schemeClr val="accent2"/>
                </a:solidFill>
                <a:latin typeface="Times New Roman" pitchFamily="18" charset="0"/>
                <a:cs typeface="Times New Roman" pitchFamily="18" charset="0"/>
              </a:rPr>
              <a:t>Str. </a:t>
            </a:r>
            <a:r>
              <a:rPr lang="en-US" sz="2400" b="1" i="1" dirty="0" err="1" smtClean="0">
                <a:solidFill>
                  <a:schemeClr val="accent2"/>
                </a:solidFill>
                <a:latin typeface="Times New Roman" pitchFamily="18" charset="0"/>
                <a:cs typeface="Times New Roman" pitchFamily="18" charset="0"/>
              </a:rPr>
              <a:t>bovis</a:t>
            </a:r>
            <a:r>
              <a:rPr lang="en-US" sz="2400" dirty="0" smtClean="0">
                <a:solidFill>
                  <a:prstClr val="black"/>
                </a:solidFill>
                <a:latin typeface="Times New Roman" pitchFamily="18" charset="0"/>
                <a:cs typeface="Times New Roman" pitchFamily="18" charset="0"/>
              </a:rPr>
              <a:t>). </a:t>
            </a:r>
          </a:p>
          <a:p>
            <a:pPr marL="514350" indent="-514350" algn="just" rtl="0">
              <a:lnSpc>
                <a:spcPct val="170000"/>
              </a:lnSpc>
              <a:buFont typeface="+mj-lt"/>
              <a:buAutoNum type="arabicPeriod"/>
            </a:pPr>
            <a:r>
              <a:rPr lang="en-US" sz="3000" b="1" dirty="0" err="1" smtClean="0">
                <a:solidFill>
                  <a:srgbClr val="FF0000"/>
                </a:solidFill>
                <a:latin typeface="Times New Roman" pitchFamily="18" charset="0"/>
                <a:cs typeface="Times New Roman" pitchFamily="18" charset="0"/>
              </a:rPr>
              <a:t>Enterococci</a:t>
            </a:r>
            <a:r>
              <a:rPr lang="en-US" sz="3000" b="1" dirty="0" smtClean="0">
                <a:solidFill>
                  <a:srgbClr val="FF0000"/>
                </a:solidFill>
                <a:latin typeface="Times New Roman" pitchFamily="18" charset="0"/>
                <a:cs typeface="Times New Roman" pitchFamily="18" charset="0"/>
              </a:rPr>
              <a:t> </a:t>
            </a:r>
            <a:r>
              <a:rPr lang="en-US" sz="3000" b="1" dirty="0" smtClean="0">
                <a:solidFill>
                  <a:prstClr val="black"/>
                </a:solidFill>
                <a:latin typeface="Times New Roman" pitchFamily="18" charset="0"/>
                <a:cs typeface="Times New Roman" pitchFamily="18" charset="0"/>
              </a:rPr>
              <a:t>(e.g., </a:t>
            </a:r>
            <a:r>
              <a:rPr lang="en-US" sz="3000" b="1" i="1" dirty="0" err="1" smtClean="0">
                <a:solidFill>
                  <a:schemeClr val="accent2"/>
                </a:solidFill>
                <a:latin typeface="Times New Roman" pitchFamily="18" charset="0"/>
                <a:cs typeface="Times New Roman" pitchFamily="18" charset="0"/>
              </a:rPr>
              <a:t>Ent</a:t>
            </a:r>
            <a:r>
              <a:rPr lang="en-US" sz="3000" b="1" i="1" dirty="0" smtClean="0">
                <a:solidFill>
                  <a:schemeClr val="accent2"/>
                </a:solidFill>
                <a:latin typeface="Times New Roman" pitchFamily="18" charset="0"/>
                <a:cs typeface="Times New Roman" pitchFamily="18" charset="0"/>
              </a:rPr>
              <a:t>. </a:t>
            </a:r>
            <a:r>
              <a:rPr lang="en-US" sz="3000" b="1" i="1" dirty="0" err="1" smtClean="0">
                <a:solidFill>
                  <a:schemeClr val="accent2"/>
                </a:solidFill>
                <a:latin typeface="Times New Roman" pitchFamily="18" charset="0"/>
                <a:cs typeface="Times New Roman" pitchFamily="18" charset="0"/>
              </a:rPr>
              <a:t>faecalis</a:t>
            </a:r>
            <a:r>
              <a:rPr lang="en-US" sz="3000" b="1" dirty="0" smtClean="0">
                <a:solidFill>
                  <a:schemeClr val="accent2"/>
                </a:solidFill>
                <a:latin typeface="Times New Roman" pitchFamily="18" charset="0"/>
                <a:cs typeface="Times New Roman" pitchFamily="18" charset="0"/>
              </a:rPr>
              <a:t> and </a:t>
            </a:r>
            <a:r>
              <a:rPr lang="en-US" sz="3000" b="1" i="1" dirty="0" err="1" smtClean="0">
                <a:solidFill>
                  <a:schemeClr val="accent2"/>
                </a:solidFill>
                <a:latin typeface="Times New Roman" pitchFamily="18" charset="0"/>
                <a:cs typeface="Times New Roman" pitchFamily="18" charset="0"/>
              </a:rPr>
              <a:t>Enterococcus</a:t>
            </a:r>
            <a:r>
              <a:rPr lang="en-US" sz="3000" b="1" i="1" dirty="0" smtClean="0">
                <a:solidFill>
                  <a:schemeClr val="accent2"/>
                </a:solidFill>
                <a:latin typeface="Times New Roman" pitchFamily="18" charset="0"/>
                <a:cs typeface="Times New Roman" pitchFamily="18" charset="0"/>
              </a:rPr>
              <a:t> </a:t>
            </a:r>
            <a:r>
              <a:rPr lang="en-US" sz="3000" b="1" i="1" dirty="0" err="1" smtClean="0">
                <a:solidFill>
                  <a:schemeClr val="accent2"/>
                </a:solidFill>
                <a:latin typeface="Times New Roman" pitchFamily="18" charset="0"/>
                <a:cs typeface="Times New Roman" pitchFamily="18" charset="0"/>
              </a:rPr>
              <a:t>faecium</a:t>
            </a:r>
            <a:r>
              <a:rPr lang="en-US" sz="3000" b="1" dirty="0" smtClean="0">
                <a:solidFill>
                  <a:prstClr val="black"/>
                </a:solidFill>
                <a:latin typeface="Times New Roman" pitchFamily="18" charset="0"/>
                <a:cs typeface="Times New Roman" pitchFamily="18" charset="0"/>
              </a:rPr>
              <a:t>)</a:t>
            </a:r>
            <a:r>
              <a:rPr lang="en-US" sz="3000" dirty="0" smtClean="0">
                <a:solidFill>
                  <a:prstClr val="black"/>
                </a:solidFill>
                <a:latin typeface="Times New Roman" pitchFamily="18" charset="0"/>
                <a:cs typeface="Times New Roman" pitchFamily="18" charset="0"/>
              </a:rPr>
              <a:t> </a:t>
            </a:r>
            <a:endParaRPr lang="en-US" sz="3000" b="1" dirty="0" smtClean="0">
              <a:solidFill>
                <a:srgbClr val="FF0000"/>
              </a:solidFill>
              <a:latin typeface="Times New Roman" pitchFamily="18" charset="0"/>
              <a:cs typeface="Times New Roman" pitchFamily="18" charset="0"/>
            </a:endParaRPr>
          </a:p>
          <a:p>
            <a:pPr algn="just" rtl="0">
              <a:lnSpc>
                <a:spcPct val="170000"/>
              </a:lnSpc>
            </a:pPr>
            <a:r>
              <a:rPr lang="en-US" sz="1800" dirty="0" smtClean="0">
                <a:solidFill>
                  <a:prstClr val="black"/>
                </a:solidFill>
                <a:latin typeface="Times New Roman" pitchFamily="18" charset="0"/>
                <a:cs typeface="Times New Roman" pitchFamily="18" charset="0"/>
              </a:rPr>
              <a:t>Are </a:t>
            </a:r>
            <a:r>
              <a:rPr lang="en-US" sz="1800" dirty="0" smtClean="0">
                <a:solidFill>
                  <a:prstClr val="black"/>
                </a:solidFill>
                <a:latin typeface="Times New Roman" pitchFamily="18" charset="0"/>
                <a:cs typeface="Times New Roman" pitchFamily="18" charset="0"/>
              </a:rPr>
              <a:t>members of the normal flora of the colon and are noted for their ability to cause urinary, </a:t>
            </a:r>
            <a:r>
              <a:rPr lang="en-US" sz="1800" dirty="0" err="1" smtClean="0">
                <a:solidFill>
                  <a:prstClr val="black"/>
                </a:solidFill>
                <a:latin typeface="Times New Roman" pitchFamily="18" charset="0"/>
                <a:cs typeface="Times New Roman" pitchFamily="18" charset="0"/>
              </a:rPr>
              <a:t>biliary</a:t>
            </a:r>
            <a:r>
              <a:rPr lang="en-US" sz="1800" dirty="0" smtClean="0">
                <a:solidFill>
                  <a:prstClr val="black"/>
                </a:solidFill>
                <a:latin typeface="Times New Roman" pitchFamily="18" charset="0"/>
                <a:cs typeface="Times New Roman" pitchFamily="18" charset="0"/>
              </a:rPr>
              <a:t>, and cardiovascular infections</a:t>
            </a:r>
            <a:r>
              <a:rPr lang="en-US" sz="1800" dirty="0" smtClean="0">
                <a:solidFill>
                  <a:prstClr val="black"/>
                </a:solidFill>
                <a:latin typeface="Times New Roman" pitchFamily="18" charset="0"/>
                <a:cs typeface="Times New Roman" pitchFamily="18" charset="0"/>
              </a:rPr>
              <a:t>.</a:t>
            </a:r>
          </a:p>
          <a:p>
            <a:pPr algn="just" rtl="0">
              <a:lnSpc>
                <a:spcPct val="170000"/>
              </a:lnSpc>
            </a:pPr>
            <a:r>
              <a:rPr lang="en-US" sz="1800" dirty="0" smtClean="0">
                <a:solidFill>
                  <a:prstClr val="black"/>
                </a:solidFill>
                <a:latin typeface="Times New Roman" pitchFamily="18" charset="0"/>
                <a:cs typeface="Times New Roman" pitchFamily="18" charset="0"/>
              </a:rPr>
              <a:t> </a:t>
            </a:r>
            <a:r>
              <a:rPr lang="en-US" sz="1800" dirty="0" smtClean="0">
                <a:solidFill>
                  <a:prstClr val="black"/>
                </a:solidFill>
                <a:latin typeface="Times New Roman" pitchFamily="18" charset="0"/>
                <a:cs typeface="Times New Roman" pitchFamily="18" charset="0"/>
              </a:rPr>
              <a:t>They are very hardy organisms; they can grow in hypertonic (6.5%) saline or in bile and are not killed by penicillin G.  </a:t>
            </a:r>
            <a:r>
              <a:rPr lang="en-US" sz="1800" dirty="0" smtClean="0">
                <a:solidFill>
                  <a:prstClr val="black"/>
                </a:solidFill>
                <a:latin typeface="Times New Roman" pitchFamily="18" charset="0"/>
                <a:cs typeface="Times New Roman" pitchFamily="18" charset="0"/>
              </a:rPr>
              <a:t>As </a:t>
            </a:r>
            <a:r>
              <a:rPr lang="en-US" sz="1800" dirty="0" smtClean="0">
                <a:solidFill>
                  <a:prstClr val="black"/>
                </a:solidFill>
                <a:latin typeface="Times New Roman" pitchFamily="18" charset="0"/>
                <a:cs typeface="Times New Roman" pitchFamily="18" charset="0"/>
              </a:rPr>
              <a:t>a result, a synergistic combination of penicillin and an </a:t>
            </a:r>
            <a:r>
              <a:rPr lang="en-US" sz="1800" dirty="0" err="1" smtClean="0">
                <a:solidFill>
                  <a:prstClr val="black"/>
                </a:solidFill>
                <a:latin typeface="Times New Roman" pitchFamily="18" charset="0"/>
                <a:cs typeface="Times New Roman" pitchFamily="18" charset="0"/>
              </a:rPr>
              <a:t>aminoglycoside</a:t>
            </a:r>
            <a:r>
              <a:rPr lang="en-US" sz="1800" dirty="0" smtClean="0">
                <a:solidFill>
                  <a:prstClr val="black"/>
                </a:solidFill>
                <a:latin typeface="Times New Roman" pitchFamily="18" charset="0"/>
                <a:cs typeface="Times New Roman" pitchFamily="18" charset="0"/>
              </a:rPr>
              <a:t> (such as </a:t>
            </a:r>
            <a:r>
              <a:rPr lang="en-US" sz="1800" dirty="0" err="1" smtClean="0">
                <a:solidFill>
                  <a:prstClr val="black"/>
                </a:solidFill>
                <a:latin typeface="Times New Roman" pitchFamily="18" charset="0"/>
                <a:cs typeface="Times New Roman" pitchFamily="18" charset="0"/>
              </a:rPr>
              <a:t>gentamicin</a:t>
            </a:r>
            <a:r>
              <a:rPr lang="en-US" sz="1800" dirty="0" smtClean="0">
                <a:solidFill>
                  <a:prstClr val="black"/>
                </a:solidFill>
                <a:latin typeface="Times New Roman" pitchFamily="18" charset="0"/>
                <a:cs typeface="Times New Roman" pitchFamily="18" charset="0"/>
              </a:rPr>
              <a:t>) is required to kill </a:t>
            </a:r>
            <a:r>
              <a:rPr lang="en-US" sz="1800" dirty="0" err="1" smtClean="0">
                <a:solidFill>
                  <a:prstClr val="black"/>
                </a:solidFill>
                <a:latin typeface="Times New Roman" pitchFamily="18" charset="0"/>
                <a:cs typeface="Times New Roman" pitchFamily="18" charset="0"/>
              </a:rPr>
              <a:t>enterococci</a:t>
            </a:r>
            <a:r>
              <a:rPr lang="en-US" sz="1800" dirty="0" smtClean="0">
                <a:solidFill>
                  <a:prstClr val="black"/>
                </a:solidFill>
                <a:latin typeface="Times New Roman" pitchFamily="18" charset="0"/>
                <a:cs typeface="Times New Roman" pitchFamily="18" charset="0"/>
              </a:rPr>
              <a:t>.</a:t>
            </a:r>
          </a:p>
          <a:p>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rtl="0">
              <a:lnSpc>
                <a:spcPct val="150000"/>
              </a:lnSpc>
              <a:spcAft>
                <a:spcPts val="1000"/>
              </a:spcAft>
            </a:pPr>
            <a:r>
              <a:rPr lang="en-US" sz="2400" b="1" dirty="0" smtClean="0">
                <a:latin typeface="Times New Roman" pitchFamily="18" charset="0"/>
                <a:ea typeface="Times New Roman"/>
                <a:cs typeface="Times New Roman" pitchFamily="18" charset="0"/>
              </a:rPr>
              <a:t>Streptococci of medical importance are listed in Table 1</a:t>
            </a:r>
            <a:r>
              <a:rPr lang="en-US" sz="2400" dirty="0" smtClean="0">
                <a:latin typeface="Times New Roman" pitchFamily="18" charset="0"/>
                <a:ea typeface="Calibri"/>
                <a:cs typeface="Times New Roman" pitchFamily="18" charset="0"/>
              </a:rPr>
              <a:t/>
            </a:r>
            <a:br>
              <a:rPr lang="en-US" sz="2400" dirty="0" smtClean="0">
                <a:latin typeface="Times New Roman" pitchFamily="18" charset="0"/>
                <a:ea typeface="Calibri"/>
                <a:cs typeface="Times New Roman" pitchFamily="18" charset="0"/>
              </a:rPr>
            </a:br>
            <a:endParaRPr lang="ar-SA"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34800" y="810000"/>
          <a:ext cx="8064000" cy="4060448"/>
        </p:xfrm>
        <a:graphic>
          <a:graphicData uri="http://schemas.openxmlformats.org/drawingml/2006/table">
            <a:tbl>
              <a:tblPr>
                <a:tableStyleId>{284E427A-3D55-4303-BF80-6455036E1DE7}</a:tableStyleId>
              </a:tblPr>
              <a:tblGrid>
                <a:gridCol w="2016000"/>
                <a:gridCol w="2016000"/>
                <a:gridCol w="2016000"/>
                <a:gridCol w="2016000"/>
              </a:tblGrid>
              <a:tr h="473468">
                <a:tc>
                  <a:txBody>
                    <a:bodyPr/>
                    <a:lstStyle/>
                    <a:p>
                      <a:pPr algn="ctr" rtl="0">
                        <a:lnSpc>
                          <a:spcPct val="150000"/>
                        </a:lnSpc>
                        <a:spcAft>
                          <a:spcPts val="1000"/>
                        </a:spcAft>
                      </a:pPr>
                      <a:r>
                        <a:rPr lang="en-US" sz="1400" b="1" i="0" dirty="0">
                          <a:latin typeface="Times New Roman" pitchFamily="18" charset="0"/>
                          <a:cs typeface="Times New Roman" pitchFamily="18" charset="0"/>
                        </a:rPr>
                        <a:t>Species</a:t>
                      </a:r>
                      <a:endParaRPr lang="en-US" sz="1400" b="1" i="0"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Lancefield Group</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Typical Hemolysis</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Diagnostic Features</a:t>
                      </a:r>
                      <a:r>
                        <a:rPr lang="en-US" sz="1400" b="1" i="0" baseline="30000" dirty="0">
                          <a:latin typeface="Times New Roman" pitchFamily="18" charset="0"/>
                          <a:cs typeface="Times New Roman" pitchFamily="18" charset="0"/>
                        </a:rPr>
                        <a:t>1</a:t>
                      </a:r>
                      <a:endParaRPr lang="en-US" sz="1400" b="1" i="0" dirty="0">
                        <a:latin typeface="Times New Roman" pitchFamily="18" charset="0"/>
                        <a:ea typeface="Calibri"/>
                        <a:cs typeface="Times New Roman" pitchFamily="18" charset="0"/>
                      </a:endParaRPr>
                    </a:p>
                  </a:txBody>
                  <a:tcPr marL="28575" marR="28575" marT="28575" marB="28575" anchor="ctr"/>
                </a:tc>
              </a:tr>
              <a:tr h="473468">
                <a:tc>
                  <a:txBody>
                    <a:bodyPr/>
                    <a:lstStyle/>
                    <a:p>
                      <a:pPr algn="ctr" rtl="0">
                        <a:lnSpc>
                          <a:spcPct val="150000"/>
                        </a:lnSpc>
                        <a:spcAft>
                          <a:spcPts val="1000"/>
                        </a:spcAft>
                      </a:pPr>
                      <a:r>
                        <a:rPr lang="en-US" sz="1400" b="1" i="1" dirty="0">
                          <a:latin typeface="Times New Roman" pitchFamily="18" charset="0"/>
                          <a:cs typeface="Times New Roman" pitchFamily="18" charset="0"/>
                        </a:rPr>
                        <a:t>Str. </a:t>
                      </a:r>
                      <a:r>
                        <a:rPr lang="en-US" sz="1400" b="1" i="1" dirty="0" err="1">
                          <a:latin typeface="Times New Roman" pitchFamily="18" charset="0"/>
                          <a:cs typeface="Times New Roman" pitchFamily="18" charset="0"/>
                        </a:rPr>
                        <a:t>pyogenes</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Beta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err="1">
                          <a:latin typeface="Times New Roman" pitchFamily="18" charset="0"/>
                          <a:cs typeface="Times New Roman" pitchFamily="18" charset="0"/>
                        </a:rPr>
                        <a:t>Bacitracin</a:t>
                      </a:r>
                      <a:r>
                        <a:rPr lang="en-US" sz="1400" b="1" i="0" dirty="0">
                          <a:latin typeface="Times New Roman" pitchFamily="18" charset="0"/>
                          <a:cs typeface="Times New Roman" pitchFamily="18" charset="0"/>
                        </a:rPr>
                        <a:t>-sensitive</a:t>
                      </a:r>
                      <a:endParaRPr lang="en-US" sz="1400" b="1" i="0" dirty="0">
                        <a:latin typeface="Times New Roman" pitchFamily="18" charset="0"/>
                        <a:ea typeface="Calibri"/>
                        <a:cs typeface="Times New Roman" pitchFamily="18" charset="0"/>
                      </a:endParaRPr>
                    </a:p>
                  </a:txBody>
                  <a:tcPr marL="28575" marR="28575" marT="28575" marB="28575" anchor="ctr"/>
                </a:tc>
              </a:tr>
              <a:tr h="722192">
                <a:tc>
                  <a:txBody>
                    <a:bodyPr/>
                    <a:lstStyle/>
                    <a:p>
                      <a:pPr algn="ctr" rtl="0">
                        <a:lnSpc>
                          <a:spcPct val="150000"/>
                        </a:lnSpc>
                        <a:spcAft>
                          <a:spcPts val="1000"/>
                        </a:spcAft>
                      </a:pPr>
                      <a:r>
                        <a:rPr lang="en-US" sz="1400" b="1" i="1" dirty="0">
                          <a:latin typeface="Times New Roman" pitchFamily="18" charset="0"/>
                          <a:cs typeface="Times New Roman" pitchFamily="18" charset="0"/>
                        </a:rPr>
                        <a:t>Str. </a:t>
                      </a:r>
                      <a:r>
                        <a:rPr lang="en-US" sz="1400" b="1" i="1" dirty="0" err="1">
                          <a:latin typeface="Times New Roman" pitchFamily="18" charset="0"/>
                          <a:cs typeface="Times New Roman" pitchFamily="18" charset="0"/>
                        </a:rPr>
                        <a:t>agalactiae</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B</a:t>
                      </a:r>
                      <a:endParaRPr lang="en-US" sz="1400" b="1" i="0"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Beta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err="1">
                          <a:latin typeface="Times New Roman" pitchFamily="18" charset="0"/>
                          <a:cs typeface="Times New Roman" pitchFamily="18" charset="0"/>
                        </a:rPr>
                        <a:t>Bacitracin</a:t>
                      </a:r>
                      <a:r>
                        <a:rPr lang="en-US" sz="1400" b="1" i="0" dirty="0">
                          <a:latin typeface="Times New Roman" pitchFamily="18" charset="0"/>
                          <a:cs typeface="Times New Roman" pitchFamily="18" charset="0"/>
                        </a:rPr>
                        <a:t>-resistant; </a:t>
                      </a:r>
                      <a:r>
                        <a:rPr lang="en-US" sz="1400" b="1" i="0" dirty="0" err="1">
                          <a:latin typeface="Times New Roman" pitchFamily="18" charset="0"/>
                          <a:cs typeface="Times New Roman" pitchFamily="18" charset="0"/>
                        </a:rPr>
                        <a:t>hippurate</a:t>
                      </a:r>
                      <a:r>
                        <a:rPr lang="en-US" sz="1400" b="1" i="0" dirty="0">
                          <a:latin typeface="Times New Roman" pitchFamily="18" charset="0"/>
                          <a:cs typeface="Times New Roman" pitchFamily="18" charset="0"/>
                        </a:rPr>
                        <a:t> hydrolyzed</a:t>
                      </a:r>
                      <a:endParaRPr lang="en-US" sz="1400" b="1" i="0" dirty="0">
                        <a:latin typeface="Times New Roman" pitchFamily="18" charset="0"/>
                        <a:ea typeface="Calibri"/>
                        <a:cs typeface="Times New Roman" pitchFamily="18" charset="0"/>
                      </a:endParaRPr>
                    </a:p>
                  </a:txBody>
                  <a:tcPr marL="28575" marR="28575" marT="28575" marB="28575" anchor="ctr"/>
                </a:tc>
              </a:tr>
              <a:tr h="473468">
                <a:tc>
                  <a:txBody>
                    <a:bodyPr/>
                    <a:lstStyle/>
                    <a:p>
                      <a:pPr algn="ctr" rtl="0">
                        <a:lnSpc>
                          <a:spcPct val="150000"/>
                        </a:lnSpc>
                        <a:spcAft>
                          <a:spcPts val="1000"/>
                        </a:spcAft>
                      </a:pPr>
                      <a:r>
                        <a:rPr lang="en-US" sz="1400" b="1" i="1" dirty="0" err="1">
                          <a:latin typeface="Times New Roman" pitchFamily="18" charset="0"/>
                          <a:cs typeface="Times New Roman" pitchFamily="18" charset="0"/>
                        </a:rPr>
                        <a:t>Ent</a:t>
                      </a:r>
                      <a:r>
                        <a:rPr lang="en-US" sz="1400" b="1" i="1" dirty="0">
                          <a:latin typeface="Times New Roman" pitchFamily="18" charset="0"/>
                          <a:cs typeface="Times New Roman" pitchFamily="18" charset="0"/>
                        </a:rPr>
                        <a:t>. </a:t>
                      </a:r>
                      <a:r>
                        <a:rPr lang="en-US" sz="1400" b="1" i="1" dirty="0" err="1">
                          <a:latin typeface="Times New Roman" pitchFamily="18" charset="0"/>
                          <a:cs typeface="Times New Roman" pitchFamily="18" charset="0"/>
                        </a:rPr>
                        <a:t>faecalis</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D</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Alpha or beta or none</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Growth in 6.5% NaCl</a:t>
                      </a:r>
                      <a:r>
                        <a:rPr lang="en-US" sz="1400" b="1" i="0" baseline="30000" dirty="0">
                          <a:latin typeface="Times New Roman" pitchFamily="18" charset="0"/>
                          <a:cs typeface="Times New Roman" pitchFamily="18" charset="0"/>
                        </a:rPr>
                        <a:t>3</a:t>
                      </a:r>
                      <a:endParaRPr lang="en-US" sz="1400" b="1" i="0" dirty="0">
                        <a:latin typeface="Times New Roman" pitchFamily="18" charset="0"/>
                        <a:ea typeface="Calibri"/>
                        <a:cs typeface="Times New Roman" pitchFamily="18" charset="0"/>
                      </a:endParaRPr>
                    </a:p>
                  </a:txBody>
                  <a:tcPr marL="28575" marR="28575" marT="28575" marB="28575" anchor="ctr"/>
                </a:tc>
              </a:tr>
              <a:tr h="473468">
                <a:tc>
                  <a:txBody>
                    <a:bodyPr/>
                    <a:lstStyle/>
                    <a:p>
                      <a:pPr algn="ctr" rtl="0">
                        <a:lnSpc>
                          <a:spcPct val="150000"/>
                        </a:lnSpc>
                        <a:spcAft>
                          <a:spcPts val="1000"/>
                        </a:spcAft>
                      </a:pPr>
                      <a:r>
                        <a:rPr lang="en-US" sz="1400" b="1" i="1" dirty="0">
                          <a:latin typeface="Times New Roman" pitchFamily="18" charset="0"/>
                          <a:cs typeface="Times New Roman" pitchFamily="18" charset="0"/>
                        </a:rPr>
                        <a:t>Str. bovis</a:t>
                      </a:r>
                      <a:r>
                        <a:rPr lang="en-US" sz="1400" b="1" i="1" baseline="30000" dirty="0">
                          <a:latin typeface="Times New Roman" pitchFamily="18" charset="0"/>
                          <a:cs typeface="Times New Roman" pitchFamily="18" charset="0"/>
                        </a:rPr>
                        <a:t>2</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D</a:t>
                      </a:r>
                      <a:endParaRPr lang="en-US" sz="1400" b="1" i="0"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Alpha or none</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No growth in 6.5% </a:t>
                      </a:r>
                      <a:r>
                        <a:rPr lang="en-US" sz="1400" b="1" i="0" dirty="0" err="1">
                          <a:latin typeface="Times New Roman" pitchFamily="18" charset="0"/>
                          <a:cs typeface="Times New Roman" pitchFamily="18" charset="0"/>
                        </a:rPr>
                        <a:t>NaCl</a:t>
                      </a:r>
                      <a:endParaRPr lang="en-US" sz="1400" b="1" i="0" dirty="0">
                        <a:latin typeface="Times New Roman" pitchFamily="18" charset="0"/>
                        <a:ea typeface="Calibri"/>
                        <a:cs typeface="Times New Roman" pitchFamily="18" charset="0"/>
                      </a:endParaRPr>
                    </a:p>
                  </a:txBody>
                  <a:tcPr marL="28575" marR="28575" marT="28575" marB="28575" anchor="ctr"/>
                </a:tc>
              </a:tr>
              <a:tr h="722192">
                <a:tc>
                  <a:txBody>
                    <a:bodyPr/>
                    <a:lstStyle/>
                    <a:p>
                      <a:pPr algn="ctr" rtl="0">
                        <a:lnSpc>
                          <a:spcPct val="150000"/>
                        </a:lnSpc>
                        <a:spcAft>
                          <a:spcPts val="1000"/>
                        </a:spcAft>
                      </a:pPr>
                      <a:r>
                        <a:rPr lang="en-US" sz="1400" b="1" i="1" dirty="0">
                          <a:latin typeface="Times New Roman" pitchFamily="18" charset="0"/>
                          <a:cs typeface="Times New Roman" pitchFamily="18" charset="0"/>
                        </a:rPr>
                        <a:t>Str. </a:t>
                      </a:r>
                      <a:r>
                        <a:rPr lang="en-US" sz="1400" b="1" i="1" dirty="0" err="1">
                          <a:latin typeface="Times New Roman" pitchFamily="18" charset="0"/>
                          <a:cs typeface="Times New Roman" pitchFamily="18" charset="0"/>
                        </a:rPr>
                        <a:t>pneumoniae</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NA</a:t>
                      </a:r>
                      <a:endParaRPr lang="en-US" sz="1400" b="1" i="0"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Alpha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Bile-soluble; inhibited by </a:t>
                      </a:r>
                      <a:r>
                        <a:rPr lang="en-US" sz="1400" b="1" i="0" dirty="0" err="1">
                          <a:latin typeface="Times New Roman" pitchFamily="18" charset="0"/>
                          <a:cs typeface="Times New Roman" pitchFamily="18" charset="0"/>
                        </a:rPr>
                        <a:t>optochin</a:t>
                      </a:r>
                      <a:endParaRPr lang="en-US" sz="1400" b="1" i="0" dirty="0">
                        <a:latin typeface="Times New Roman" pitchFamily="18" charset="0"/>
                        <a:ea typeface="Calibri"/>
                        <a:cs typeface="Times New Roman" pitchFamily="18" charset="0"/>
                      </a:endParaRPr>
                    </a:p>
                  </a:txBody>
                  <a:tcPr marL="28575" marR="28575" marT="28575" marB="28575" anchor="ctr"/>
                </a:tc>
              </a:tr>
              <a:tr h="722192">
                <a:tc>
                  <a:txBody>
                    <a:bodyPr/>
                    <a:lstStyle/>
                    <a:p>
                      <a:pPr algn="ctr" rtl="0">
                        <a:lnSpc>
                          <a:spcPct val="150000"/>
                        </a:lnSpc>
                        <a:spcAft>
                          <a:spcPts val="1000"/>
                        </a:spcAft>
                      </a:pPr>
                      <a:r>
                        <a:rPr lang="en-US" sz="1400" b="1" i="1" dirty="0" err="1">
                          <a:latin typeface="Times New Roman" pitchFamily="18" charset="0"/>
                          <a:cs typeface="Times New Roman" pitchFamily="18" charset="0"/>
                        </a:rPr>
                        <a:t>Viridans</a:t>
                      </a:r>
                      <a:r>
                        <a:rPr lang="en-US" sz="1400" b="1" i="1" dirty="0">
                          <a:latin typeface="Times New Roman" pitchFamily="18" charset="0"/>
                          <a:cs typeface="Times New Roman" pitchFamily="18" charset="0"/>
                        </a:rPr>
                        <a:t> group</a:t>
                      </a:r>
                      <a:r>
                        <a:rPr lang="en-US" sz="1400" b="1" i="1" baseline="30000" dirty="0">
                          <a:latin typeface="Times New Roman" pitchFamily="18" charset="0"/>
                          <a:cs typeface="Times New Roman" pitchFamily="18" charset="0"/>
                        </a:rPr>
                        <a:t>5</a:t>
                      </a:r>
                      <a:endParaRPr lang="en-US" sz="1400" b="1" i="1" dirty="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NA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a:latin typeface="Times New Roman" pitchFamily="18" charset="0"/>
                          <a:cs typeface="Times New Roman" pitchFamily="18" charset="0"/>
                        </a:rPr>
                        <a:t>Alpha</a:t>
                      </a:r>
                      <a:endParaRPr lang="en-US" sz="1400" b="1" i="0">
                        <a:latin typeface="Times New Roman" pitchFamily="18" charset="0"/>
                        <a:ea typeface="Calibri"/>
                        <a:cs typeface="Times New Roman" pitchFamily="18" charset="0"/>
                      </a:endParaRPr>
                    </a:p>
                  </a:txBody>
                  <a:tcPr marL="28575" marR="28575" marT="28575" marB="28575" anchor="ctr"/>
                </a:tc>
                <a:tc>
                  <a:txBody>
                    <a:bodyPr/>
                    <a:lstStyle/>
                    <a:p>
                      <a:pPr algn="ctr" rtl="0">
                        <a:lnSpc>
                          <a:spcPct val="150000"/>
                        </a:lnSpc>
                        <a:spcAft>
                          <a:spcPts val="1000"/>
                        </a:spcAft>
                      </a:pPr>
                      <a:r>
                        <a:rPr lang="en-US" sz="1400" b="1" i="0" dirty="0">
                          <a:latin typeface="Times New Roman" pitchFamily="18" charset="0"/>
                          <a:cs typeface="Times New Roman" pitchFamily="18" charset="0"/>
                        </a:rPr>
                        <a:t>Not bile-soluble; not inhibited by </a:t>
                      </a:r>
                      <a:r>
                        <a:rPr lang="en-US" sz="1400" b="1" i="0" dirty="0" err="1">
                          <a:latin typeface="Times New Roman" pitchFamily="18" charset="0"/>
                          <a:cs typeface="Times New Roman" pitchFamily="18" charset="0"/>
                        </a:rPr>
                        <a:t>optochin</a:t>
                      </a:r>
                      <a:endParaRPr lang="en-US" sz="1400" b="1" i="0" dirty="0">
                        <a:latin typeface="Times New Roman" pitchFamily="18" charset="0"/>
                        <a:ea typeface="Calibri"/>
                        <a:cs typeface="Times New Roman" pitchFamily="18" charset="0"/>
                      </a:endParaRPr>
                    </a:p>
                  </a:txBody>
                  <a:tcPr marL="28575" marR="28575" marT="28575" marB="28575" anchor="ctr"/>
                </a:tc>
              </a:tr>
            </a:tbl>
          </a:graphicData>
        </a:graphic>
      </p:graphicFrame>
      <p:sp>
        <p:nvSpPr>
          <p:cNvPr id="5" name="Rectangle 4"/>
          <p:cNvSpPr/>
          <p:nvPr/>
        </p:nvSpPr>
        <p:spPr>
          <a:xfrm>
            <a:off x="334800" y="4870448"/>
            <a:ext cx="8352000" cy="1600438"/>
          </a:xfrm>
          <a:prstGeom prst="rect">
            <a:avLst/>
          </a:prstGeom>
        </p:spPr>
        <p:txBody>
          <a:bodyPr wrap="square">
            <a:spAutoFit/>
          </a:bodyPr>
          <a:lstStyle/>
          <a:p>
            <a:pPr algn="just" rtl="0"/>
            <a:r>
              <a:rPr lang="en-US" sz="1400" baseline="30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All streptococci are </a:t>
            </a:r>
            <a:r>
              <a:rPr lang="en-US" sz="1400" dirty="0" err="1" smtClean="0">
                <a:latin typeface="Times New Roman" pitchFamily="18" charset="0"/>
                <a:cs typeface="Times New Roman" pitchFamily="18" charset="0"/>
              </a:rPr>
              <a:t>catalase</a:t>
            </a:r>
            <a:r>
              <a:rPr lang="en-US" sz="1400" dirty="0" smtClean="0">
                <a:latin typeface="Times New Roman" pitchFamily="18" charset="0"/>
                <a:cs typeface="Times New Roman" pitchFamily="18" charset="0"/>
              </a:rPr>
              <a:t>-negative.</a:t>
            </a:r>
          </a:p>
          <a:p>
            <a:pPr algn="just" rtl="0"/>
            <a:r>
              <a:rPr lang="en-US" sz="1400" baseline="30000" dirty="0" smtClean="0">
                <a:latin typeface="Times New Roman" pitchFamily="18" charset="0"/>
                <a:cs typeface="Times New Roman" pitchFamily="18" charset="0"/>
              </a:rPr>
              <a:t>2</a:t>
            </a:r>
            <a:r>
              <a:rPr lang="en-US" sz="1400" i="1" dirty="0" smtClean="0">
                <a:latin typeface="Times New Roman" pitchFamily="18" charset="0"/>
                <a:cs typeface="Times New Roman" pitchFamily="18" charset="0"/>
              </a:rPr>
              <a:t>S. </a:t>
            </a:r>
            <a:r>
              <a:rPr lang="en-US" sz="1400" i="1" dirty="0" err="1" smtClean="0">
                <a:latin typeface="Times New Roman" pitchFamily="18" charset="0"/>
                <a:cs typeface="Times New Roman" pitchFamily="18" charset="0"/>
              </a:rPr>
              <a:t>bovis</a:t>
            </a:r>
            <a:r>
              <a:rPr lang="en-US" sz="1400" dirty="0" smtClean="0">
                <a:latin typeface="Times New Roman" pitchFamily="18" charset="0"/>
                <a:cs typeface="Times New Roman" pitchFamily="18" charset="0"/>
              </a:rPr>
              <a:t> is a </a:t>
            </a:r>
            <a:r>
              <a:rPr lang="en-US" sz="1400" dirty="0" err="1" smtClean="0">
                <a:latin typeface="Times New Roman" pitchFamily="18" charset="0"/>
                <a:cs typeface="Times New Roman" pitchFamily="18" charset="0"/>
              </a:rPr>
              <a:t>nonenterococcal</a:t>
            </a:r>
            <a:r>
              <a:rPr lang="en-US" sz="1400" dirty="0" smtClean="0">
                <a:latin typeface="Times New Roman" pitchFamily="18" charset="0"/>
                <a:cs typeface="Times New Roman" pitchFamily="18" charset="0"/>
              </a:rPr>
              <a:t> group D organism.</a:t>
            </a:r>
          </a:p>
          <a:p>
            <a:pPr algn="just" rtl="0"/>
            <a:r>
              <a:rPr lang="en-US" sz="1400" baseline="30000" dirty="0" smtClean="0">
                <a:latin typeface="Times New Roman" pitchFamily="18" charset="0"/>
                <a:cs typeface="Times New Roman" pitchFamily="18" charset="0"/>
              </a:rPr>
              <a:t>3</a:t>
            </a:r>
            <a:r>
              <a:rPr lang="en-US" sz="1400" dirty="0" smtClean="0">
                <a:latin typeface="Times New Roman" pitchFamily="18" charset="0"/>
                <a:cs typeface="Times New Roman" pitchFamily="18" charset="0"/>
              </a:rPr>
              <a:t>Both </a:t>
            </a:r>
            <a:r>
              <a:rPr lang="en-US" sz="1400" i="1" dirty="0" err="1" smtClean="0">
                <a:latin typeface="Times New Roman" pitchFamily="18" charset="0"/>
                <a:cs typeface="Times New Roman" pitchFamily="18" charset="0"/>
              </a:rPr>
              <a:t>Ent</a:t>
            </a:r>
            <a:r>
              <a:rPr lang="en-US" sz="1400" i="1" dirty="0" smtClean="0">
                <a:latin typeface="Times New Roman" pitchFamily="18" charset="0"/>
                <a:cs typeface="Times New Roman" pitchFamily="18" charset="0"/>
              </a:rPr>
              <a:t>. </a:t>
            </a:r>
            <a:r>
              <a:rPr lang="en-US" sz="1400" i="1" dirty="0" err="1" smtClean="0">
                <a:latin typeface="Times New Roman" pitchFamily="18" charset="0"/>
                <a:cs typeface="Times New Roman" pitchFamily="18" charset="0"/>
              </a:rPr>
              <a:t>faecalis</a:t>
            </a:r>
            <a:r>
              <a:rPr lang="en-US" sz="1400" dirty="0" smtClean="0">
                <a:latin typeface="Times New Roman" pitchFamily="18" charset="0"/>
                <a:cs typeface="Times New Roman" pitchFamily="18" charset="0"/>
              </a:rPr>
              <a:t> and </a:t>
            </a:r>
            <a:r>
              <a:rPr lang="en-US" sz="1400" i="1" dirty="0" smtClean="0">
                <a:latin typeface="Times New Roman" pitchFamily="18" charset="0"/>
                <a:cs typeface="Times New Roman" pitchFamily="18" charset="0"/>
              </a:rPr>
              <a:t>Str. </a:t>
            </a:r>
            <a:r>
              <a:rPr lang="en-US" sz="1400" i="1" dirty="0" err="1" smtClean="0">
                <a:latin typeface="Times New Roman" pitchFamily="18" charset="0"/>
                <a:cs typeface="Times New Roman" pitchFamily="18" charset="0"/>
              </a:rPr>
              <a:t>bovis</a:t>
            </a:r>
            <a:r>
              <a:rPr lang="en-US" sz="1400" dirty="0" smtClean="0">
                <a:latin typeface="Times New Roman" pitchFamily="18" charset="0"/>
                <a:cs typeface="Times New Roman" pitchFamily="18" charset="0"/>
              </a:rPr>
              <a:t> grow on bile-</a:t>
            </a:r>
            <a:r>
              <a:rPr lang="en-US" sz="1400" dirty="0" err="1" smtClean="0">
                <a:latin typeface="Times New Roman" pitchFamily="18" charset="0"/>
                <a:cs typeface="Times New Roman" pitchFamily="18" charset="0"/>
              </a:rPr>
              <a:t>esculin</a:t>
            </a:r>
            <a:r>
              <a:rPr lang="en-US" sz="1400" dirty="0" smtClean="0">
                <a:latin typeface="Times New Roman" pitchFamily="18" charset="0"/>
                <a:cs typeface="Times New Roman" pitchFamily="18" charset="0"/>
              </a:rPr>
              <a:t> agar, whereas other streptococci do not. They hydrolyze the </a:t>
            </a:r>
            <a:r>
              <a:rPr lang="en-US" sz="1400" dirty="0" err="1" smtClean="0">
                <a:latin typeface="Times New Roman" pitchFamily="18" charset="0"/>
                <a:cs typeface="Times New Roman" pitchFamily="18" charset="0"/>
              </a:rPr>
              <a:t>esculin</a:t>
            </a:r>
            <a:r>
              <a:rPr lang="en-US" sz="1400" dirty="0" smtClean="0">
                <a:latin typeface="Times New Roman" pitchFamily="18" charset="0"/>
                <a:cs typeface="Times New Roman" pitchFamily="18" charset="0"/>
              </a:rPr>
              <a:t>, and this results in a characteristic black discoloration of the agar.</a:t>
            </a:r>
          </a:p>
          <a:p>
            <a:pPr algn="just" rtl="0"/>
            <a:r>
              <a:rPr lang="en-US" sz="1400" baseline="30000" dirty="0" smtClean="0">
                <a:latin typeface="Times New Roman" pitchFamily="18" charset="0"/>
                <a:cs typeface="Times New Roman" pitchFamily="18" charset="0"/>
              </a:rPr>
              <a:t>4</a:t>
            </a:r>
            <a:r>
              <a:rPr lang="en-US" sz="1400" dirty="0" smtClean="0">
                <a:latin typeface="Times New Roman" pitchFamily="18" charset="0"/>
                <a:cs typeface="Times New Roman" pitchFamily="18" charset="0"/>
              </a:rPr>
              <a:t>NA, not applicable.</a:t>
            </a:r>
          </a:p>
          <a:p>
            <a:pPr algn="just" rtl="0"/>
            <a:r>
              <a:rPr lang="en-US" sz="1400" baseline="30000" dirty="0" smtClean="0">
                <a:latin typeface="Times New Roman" pitchFamily="18" charset="0"/>
                <a:cs typeface="Times New Roman" pitchFamily="18" charset="0"/>
              </a:rPr>
              <a:t>5</a:t>
            </a:r>
            <a:r>
              <a:rPr lang="en-US" sz="1400" dirty="0" smtClean="0">
                <a:latin typeface="Times New Roman" pitchFamily="18" charset="0"/>
                <a:cs typeface="Times New Roman" pitchFamily="18" charset="0"/>
              </a:rPr>
              <a:t>Viridans group streptococci include several species, such as </a:t>
            </a:r>
            <a:r>
              <a:rPr lang="en-US" sz="1400" i="1" dirty="0" smtClean="0">
                <a:latin typeface="Times New Roman" pitchFamily="18" charset="0"/>
                <a:cs typeface="Times New Roman" pitchFamily="18" charset="0"/>
              </a:rPr>
              <a:t>Str. </a:t>
            </a:r>
            <a:r>
              <a:rPr lang="en-US" sz="1400" i="1" dirty="0" err="1" smtClean="0">
                <a:latin typeface="Times New Roman" pitchFamily="18" charset="0"/>
                <a:cs typeface="Times New Roman" pitchFamily="18" charset="0"/>
              </a:rPr>
              <a:t>sanguis</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mutans</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mitis</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gordoni</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salivarius</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anginosus</a:t>
            </a:r>
            <a:r>
              <a:rPr lang="en-US" sz="1400" i="1" dirty="0" smtClean="0">
                <a:latin typeface="Times New Roman" pitchFamily="18" charset="0"/>
                <a:cs typeface="Times New Roman" pitchFamily="18" charset="0"/>
              </a:rPr>
              <a:t>, Str. </a:t>
            </a:r>
            <a:r>
              <a:rPr lang="en-US" sz="1400" i="1" dirty="0" err="1" smtClean="0">
                <a:latin typeface="Times New Roman" pitchFamily="18" charset="0"/>
                <a:cs typeface="Times New Roman" pitchFamily="18" charset="0"/>
              </a:rPr>
              <a:t>milleri</a:t>
            </a:r>
            <a:r>
              <a:rPr lang="en-US" sz="1400" i="1"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and </a:t>
            </a:r>
            <a:r>
              <a:rPr lang="en-US" sz="1400" i="1" dirty="0" smtClean="0">
                <a:latin typeface="Times New Roman" pitchFamily="18" charset="0"/>
                <a:cs typeface="Times New Roman" pitchFamily="18" charset="0"/>
              </a:rPr>
              <a:t>Str. </a:t>
            </a:r>
            <a:r>
              <a:rPr lang="en-US" sz="1400" i="1" dirty="0" err="1" smtClean="0">
                <a:latin typeface="Times New Roman" pitchFamily="18" charset="0"/>
                <a:cs typeface="Times New Roman" pitchFamily="18" charset="0"/>
              </a:rPr>
              <a:t>intermedius</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6311900"/>
          </a:xfrm>
        </p:spPr>
        <p:txBody>
          <a:bodyPr>
            <a:normAutofit fontScale="62500" lnSpcReduction="20000"/>
          </a:bodyPr>
          <a:lstStyle/>
          <a:p>
            <a:pPr algn="just" rtl="0">
              <a:lnSpc>
                <a:spcPct val="170000"/>
              </a:lnSpc>
            </a:pPr>
            <a:r>
              <a:rPr lang="en-US" dirty="0" smtClean="0">
                <a:solidFill>
                  <a:prstClr val="black"/>
                </a:solidFill>
                <a:latin typeface="Times New Roman" pitchFamily="18" charset="0"/>
                <a:cs typeface="Times New Roman" pitchFamily="18" charset="0"/>
              </a:rPr>
              <a:t> </a:t>
            </a:r>
            <a:r>
              <a:rPr lang="en-US" dirty="0" err="1" smtClean="0">
                <a:solidFill>
                  <a:prstClr val="black"/>
                </a:solidFill>
                <a:latin typeface="Times New Roman" pitchFamily="18" charset="0"/>
                <a:cs typeface="Times New Roman" pitchFamily="18" charset="0"/>
              </a:rPr>
              <a:t>Vancomycin</a:t>
            </a:r>
            <a:r>
              <a:rPr lang="en-US" dirty="0" smtClean="0">
                <a:solidFill>
                  <a:prstClr val="black"/>
                </a:solidFill>
                <a:latin typeface="Times New Roman" pitchFamily="18" charset="0"/>
                <a:cs typeface="Times New Roman" pitchFamily="18" charset="0"/>
              </a:rPr>
              <a:t> can also be used, but </a:t>
            </a:r>
            <a:r>
              <a:rPr lang="en-US" dirty="0" err="1" smtClean="0">
                <a:solidFill>
                  <a:prstClr val="black"/>
                </a:solidFill>
                <a:latin typeface="Times New Roman" pitchFamily="18" charset="0"/>
                <a:cs typeface="Times New Roman" pitchFamily="18" charset="0"/>
              </a:rPr>
              <a:t>vancomycin</a:t>
            </a:r>
            <a:r>
              <a:rPr lang="en-US" dirty="0" smtClean="0">
                <a:solidFill>
                  <a:prstClr val="black"/>
                </a:solidFill>
                <a:latin typeface="Times New Roman" pitchFamily="18" charset="0"/>
                <a:cs typeface="Times New Roman" pitchFamily="18" charset="0"/>
              </a:rPr>
              <a:t>-resistant </a:t>
            </a:r>
            <a:r>
              <a:rPr lang="en-US" dirty="0" err="1" smtClean="0">
                <a:solidFill>
                  <a:prstClr val="black"/>
                </a:solidFill>
                <a:latin typeface="Times New Roman" pitchFamily="18" charset="0"/>
                <a:cs typeface="Times New Roman" pitchFamily="18" charset="0"/>
              </a:rPr>
              <a:t>enterococci</a:t>
            </a:r>
            <a:r>
              <a:rPr lang="en-US" dirty="0" smtClean="0">
                <a:solidFill>
                  <a:prstClr val="black"/>
                </a:solidFill>
                <a:latin typeface="Times New Roman" pitchFamily="18" charset="0"/>
                <a:cs typeface="Times New Roman" pitchFamily="18" charset="0"/>
              </a:rPr>
              <a:t> (VRE) have emerged and become an important cause of life-threatening </a:t>
            </a:r>
            <a:r>
              <a:rPr lang="en-US" dirty="0" err="1" smtClean="0">
                <a:solidFill>
                  <a:prstClr val="black"/>
                </a:solidFill>
                <a:latin typeface="Times New Roman" pitchFamily="18" charset="0"/>
                <a:cs typeface="Times New Roman" pitchFamily="18" charset="0"/>
              </a:rPr>
              <a:t>nosocomial</a:t>
            </a:r>
            <a:r>
              <a:rPr lang="en-US" dirty="0" smtClean="0">
                <a:solidFill>
                  <a:prstClr val="black"/>
                </a:solidFill>
                <a:latin typeface="Times New Roman" pitchFamily="18" charset="0"/>
                <a:cs typeface="Times New Roman" pitchFamily="18" charset="0"/>
              </a:rPr>
              <a:t> infections. </a:t>
            </a:r>
          </a:p>
          <a:p>
            <a:pPr algn="just" rtl="0">
              <a:lnSpc>
                <a:spcPct val="170000"/>
              </a:lnSpc>
            </a:pPr>
            <a:r>
              <a:rPr lang="en-US" dirty="0" smtClean="0">
                <a:solidFill>
                  <a:prstClr val="black"/>
                </a:solidFill>
                <a:latin typeface="Times New Roman" pitchFamily="18" charset="0"/>
                <a:cs typeface="Times New Roman" pitchFamily="18" charset="0"/>
              </a:rPr>
              <a:t>More strains of </a:t>
            </a:r>
            <a:r>
              <a:rPr lang="en-US" i="1" dirty="0" err="1" smtClean="0">
                <a:solidFill>
                  <a:prstClr val="black"/>
                </a:solidFill>
                <a:latin typeface="Times New Roman" pitchFamily="18" charset="0"/>
                <a:cs typeface="Times New Roman" pitchFamily="18" charset="0"/>
              </a:rPr>
              <a:t>Ent</a:t>
            </a:r>
            <a:r>
              <a:rPr lang="en-US" i="1" dirty="0" smtClean="0">
                <a:solidFill>
                  <a:prstClr val="black"/>
                </a:solidFill>
                <a:latin typeface="Times New Roman" pitchFamily="18" charset="0"/>
                <a:cs typeface="Times New Roman" pitchFamily="18" charset="0"/>
              </a:rPr>
              <a:t>. </a:t>
            </a:r>
            <a:r>
              <a:rPr lang="en-US" i="1" dirty="0" err="1" smtClean="0">
                <a:solidFill>
                  <a:prstClr val="black"/>
                </a:solidFill>
                <a:latin typeface="Times New Roman" pitchFamily="18" charset="0"/>
                <a:cs typeface="Times New Roman" pitchFamily="18" charset="0"/>
              </a:rPr>
              <a:t>faecium</a:t>
            </a:r>
            <a:r>
              <a:rPr lang="en-US" dirty="0" smtClean="0">
                <a:solidFill>
                  <a:prstClr val="black"/>
                </a:solidFill>
                <a:latin typeface="Times New Roman" pitchFamily="18" charset="0"/>
                <a:cs typeface="Times New Roman" pitchFamily="18" charset="0"/>
              </a:rPr>
              <a:t> are </a:t>
            </a:r>
            <a:r>
              <a:rPr lang="en-US" dirty="0" err="1" smtClean="0">
                <a:solidFill>
                  <a:prstClr val="black"/>
                </a:solidFill>
                <a:latin typeface="Times New Roman" pitchFamily="18" charset="0"/>
                <a:cs typeface="Times New Roman" pitchFamily="18" charset="0"/>
              </a:rPr>
              <a:t>vancomycin</a:t>
            </a:r>
            <a:r>
              <a:rPr lang="en-US" dirty="0" smtClean="0">
                <a:solidFill>
                  <a:prstClr val="black"/>
                </a:solidFill>
                <a:latin typeface="Times New Roman" pitchFamily="18" charset="0"/>
                <a:cs typeface="Times New Roman" pitchFamily="18" charset="0"/>
              </a:rPr>
              <a:t>-resistant than are strains of </a:t>
            </a:r>
            <a:r>
              <a:rPr lang="en-US" i="1" dirty="0" err="1" smtClean="0">
                <a:solidFill>
                  <a:prstClr val="black"/>
                </a:solidFill>
                <a:latin typeface="Times New Roman" pitchFamily="18" charset="0"/>
                <a:cs typeface="Times New Roman" pitchFamily="18" charset="0"/>
              </a:rPr>
              <a:t>Ent</a:t>
            </a:r>
            <a:r>
              <a:rPr lang="en-US" i="1" dirty="0" smtClean="0">
                <a:solidFill>
                  <a:prstClr val="black"/>
                </a:solidFill>
                <a:latin typeface="Times New Roman" pitchFamily="18" charset="0"/>
                <a:cs typeface="Times New Roman" pitchFamily="18" charset="0"/>
              </a:rPr>
              <a:t>. </a:t>
            </a:r>
            <a:r>
              <a:rPr lang="en-US" i="1" dirty="0" err="1" smtClean="0">
                <a:solidFill>
                  <a:prstClr val="black"/>
                </a:solidFill>
                <a:latin typeface="Times New Roman" pitchFamily="18" charset="0"/>
                <a:cs typeface="Times New Roman" pitchFamily="18" charset="0"/>
              </a:rPr>
              <a:t>faecalis</a:t>
            </a:r>
            <a:r>
              <a:rPr lang="en-US" i="1" dirty="0" smtClean="0">
                <a:solidFill>
                  <a:prstClr val="black"/>
                </a:solidFill>
                <a:latin typeface="Times New Roman" pitchFamily="18" charset="0"/>
                <a:cs typeface="Times New Roman" pitchFamily="18" charset="0"/>
              </a:rPr>
              <a:t>.</a:t>
            </a:r>
            <a:r>
              <a:rPr lang="en-US" dirty="0" smtClean="0">
                <a:solidFill>
                  <a:prstClr val="black"/>
                </a:solidFill>
                <a:latin typeface="Times New Roman" pitchFamily="18" charset="0"/>
                <a:cs typeface="Times New Roman" pitchFamily="18" charset="0"/>
              </a:rPr>
              <a:t> </a:t>
            </a:r>
          </a:p>
          <a:p>
            <a:pPr algn="l" rtl="0">
              <a:buNone/>
            </a:pPr>
            <a:endParaRPr lang="en-US" b="1" u="sng" baseline="0" dirty="0" smtClean="0">
              <a:solidFill>
                <a:schemeClr val="accent5">
                  <a:lumMod val="75000"/>
                </a:schemeClr>
              </a:solidFill>
              <a:effectLst>
                <a:glow rad="228600">
                  <a:schemeClr val="accent5">
                    <a:satMod val="175000"/>
                    <a:alpha val="40000"/>
                  </a:schemeClr>
                </a:glow>
              </a:effectLst>
              <a:latin typeface="Times New Roman" pitchFamily="18" charset="0"/>
              <a:cs typeface="Times New Roman" pitchFamily="18" charset="0"/>
            </a:endParaRPr>
          </a:p>
          <a:p>
            <a:pPr algn="l" rtl="0">
              <a:buNone/>
            </a:pPr>
            <a:r>
              <a:rPr lang="en-US" sz="4400" b="1" u="sng" baseline="0" dirty="0" smtClean="0">
                <a:solidFill>
                  <a:schemeClr val="accent5">
                    <a:lumMod val="75000"/>
                  </a:schemeClr>
                </a:solidFill>
                <a:effectLst>
                  <a:glow rad="228600">
                    <a:schemeClr val="accent5">
                      <a:satMod val="175000"/>
                      <a:alpha val="40000"/>
                    </a:schemeClr>
                  </a:glow>
                </a:effectLst>
                <a:latin typeface="Times New Roman" pitchFamily="18" charset="0"/>
                <a:cs typeface="Times New Roman" pitchFamily="18" charset="0"/>
              </a:rPr>
              <a:t>Clinical features</a:t>
            </a:r>
          </a:p>
          <a:p>
            <a:pPr algn="just" rtl="0">
              <a:lnSpc>
                <a:spcPct val="120000"/>
              </a:lnSpc>
            </a:pPr>
            <a:r>
              <a:rPr lang="en-US" sz="4200" baseline="0" dirty="0" smtClean="0">
                <a:latin typeface="Times New Roman" pitchFamily="18" charset="0"/>
                <a:cs typeface="Times New Roman" pitchFamily="18" charset="0"/>
              </a:rPr>
              <a:t>Frequent cause of </a:t>
            </a:r>
            <a:r>
              <a:rPr lang="en-US" sz="4200" baseline="0" dirty="0" err="1" smtClean="0">
                <a:latin typeface="Times New Roman" pitchFamily="18" charset="0"/>
                <a:cs typeface="Times New Roman" pitchFamily="18" charset="0"/>
              </a:rPr>
              <a:t>nosocomial</a:t>
            </a:r>
            <a:r>
              <a:rPr lang="en-US" sz="4200" baseline="0" dirty="0" smtClean="0">
                <a:latin typeface="Times New Roman" pitchFamily="18" charset="0"/>
                <a:cs typeface="Times New Roman" pitchFamily="18" charset="0"/>
              </a:rPr>
              <a:t> infection</a:t>
            </a:r>
            <a:r>
              <a:rPr lang="en-US" sz="4200" dirty="0" smtClean="0">
                <a:latin typeface="Times New Roman"/>
                <a:ea typeface="Times New Roman"/>
                <a:cs typeface="Arial"/>
              </a:rPr>
              <a:t> </a:t>
            </a:r>
            <a:r>
              <a:rPr lang="en-US" sz="4200" dirty="0" smtClean="0">
                <a:latin typeface="Times New Roman"/>
                <a:ea typeface="Times New Roman"/>
                <a:cs typeface="Arial"/>
              </a:rPr>
              <a:t>(urinary </a:t>
            </a:r>
            <a:r>
              <a:rPr lang="en-US" sz="4200" dirty="0" smtClean="0">
                <a:latin typeface="Times New Roman"/>
                <a:ea typeface="Times New Roman"/>
                <a:cs typeface="Arial"/>
              </a:rPr>
              <a:t>tract infections) Indwelling urinary catheters and urinary tract instrumentation are important predisposing factors. </a:t>
            </a:r>
            <a:endParaRPr lang="en-US" sz="4200" baseline="0" dirty="0" smtClean="0">
              <a:latin typeface="Times New Roman" pitchFamily="18" charset="0"/>
              <a:cs typeface="Times New Roman" pitchFamily="18" charset="0"/>
            </a:endParaRPr>
          </a:p>
          <a:p>
            <a:pPr algn="just" rtl="0">
              <a:lnSpc>
                <a:spcPct val="120000"/>
              </a:lnSpc>
            </a:pPr>
            <a:r>
              <a:rPr lang="en-US" sz="4200" baseline="0" dirty="0" smtClean="0">
                <a:latin typeface="Times New Roman" pitchFamily="18" charset="0"/>
                <a:cs typeface="Times New Roman" pitchFamily="18" charset="0"/>
              </a:rPr>
              <a:t>Sub acute </a:t>
            </a:r>
            <a:r>
              <a:rPr lang="en-US" sz="4200" dirty="0" smtClean="0">
                <a:latin typeface="Times New Roman" pitchFamily="18" charset="0"/>
                <a:cs typeface="Times New Roman" pitchFamily="18" charset="0"/>
              </a:rPr>
              <a:t>bacterial </a:t>
            </a:r>
            <a:r>
              <a:rPr lang="en-US" sz="4200" dirty="0" err="1" smtClean="0">
                <a:latin typeface="Times New Roman" pitchFamily="18" charset="0"/>
                <a:cs typeface="Times New Roman" pitchFamily="18" charset="0"/>
              </a:rPr>
              <a:t>endocarditis</a:t>
            </a:r>
            <a:r>
              <a:rPr lang="en-US" sz="4200" dirty="0" smtClean="0">
                <a:latin typeface="Times New Roman" pitchFamily="18" charset="0"/>
                <a:cs typeface="Times New Roman" pitchFamily="18" charset="0"/>
              </a:rPr>
              <a:t> </a:t>
            </a:r>
            <a:endParaRPr lang="en-US" sz="4200" dirty="0" smtClean="0">
              <a:latin typeface="Times New Roman" pitchFamily="18" charset="0"/>
              <a:cs typeface="Times New Roman" pitchFamily="18" charset="0"/>
            </a:endParaRPr>
          </a:p>
          <a:p>
            <a:pPr algn="just" rtl="0">
              <a:lnSpc>
                <a:spcPct val="120000"/>
              </a:lnSpc>
            </a:pPr>
            <a:r>
              <a:rPr lang="en-US" sz="4200" dirty="0" smtClean="0">
                <a:latin typeface="Times New Roman" pitchFamily="18" charset="0"/>
                <a:cs typeface="Times New Roman" pitchFamily="18" charset="0"/>
              </a:rPr>
              <a:t>They </a:t>
            </a:r>
            <a:r>
              <a:rPr lang="en-US" sz="4200" dirty="0" smtClean="0">
                <a:latin typeface="Times New Roman" pitchFamily="18" charset="0"/>
                <a:cs typeface="Times New Roman" pitchFamily="18" charset="0"/>
              </a:rPr>
              <a:t>also cause intra-abdominal </a:t>
            </a:r>
            <a:r>
              <a:rPr lang="en-US" sz="4200" dirty="0" smtClean="0">
                <a:latin typeface="Times New Roman" pitchFamily="18" charset="0"/>
                <a:cs typeface="Times New Roman" pitchFamily="18" charset="0"/>
              </a:rPr>
              <a:t>abscess and </a:t>
            </a:r>
            <a:r>
              <a:rPr lang="en-US" sz="4200" dirty="0" smtClean="0">
                <a:latin typeface="Times New Roman" pitchFamily="18" charset="0"/>
                <a:cs typeface="Times New Roman" pitchFamily="18" charset="0"/>
              </a:rPr>
              <a:t>pelvic infections, typically in combination with anaerobes. </a:t>
            </a:r>
            <a:endParaRPr lang="en-US" sz="4200" baseline="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err="1" smtClean="0">
                <a:solidFill>
                  <a:srgbClr val="FF0000"/>
                </a:solidFill>
                <a:latin typeface="Times New Roman"/>
                <a:ea typeface="Times New Roman"/>
                <a:cs typeface="Times New Roman"/>
              </a:rPr>
              <a:t>Nonenterococcal</a:t>
            </a:r>
            <a:r>
              <a:rPr lang="en-US" sz="2800" b="1" dirty="0" smtClean="0">
                <a:solidFill>
                  <a:srgbClr val="FF0000"/>
                </a:solidFill>
                <a:latin typeface="Times New Roman"/>
                <a:ea typeface="Times New Roman"/>
                <a:cs typeface="Times New Roman"/>
              </a:rPr>
              <a:t> group D streptococci</a:t>
            </a:r>
            <a:endParaRPr lang="ar-SA" dirty="0">
              <a:solidFill>
                <a:srgbClr val="FF0000"/>
              </a:solidFill>
            </a:endParaRPr>
          </a:p>
        </p:txBody>
      </p:sp>
      <p:sp>
        <p:nvSpPr>
          <p:cNvPr id="3" name="Content Placeholder 2"/>
          <p:cNvSpPr>
            <a:spLocks noGrp="1"/>
          </p:cNvSpPr>
          <p:nvPr>
            <p:ph idx="1"/>
          </p:nvPr>
        </p:nvSpPr>
        <p:spPr>
          <a:xfrm>
            <a:off x="457200" y="1417638"/>
            <a:ext cx="8229600" cy="4708525"/>
          </a:xfrm>
        </p:spPr>
        <p:txBody>
          <a:bodyPr>
            <a:normAutofit fontScale="92500"/>
          </a:bodyPr>
          <a:lstStyle/>
          <a:p>
            <a:pPr marL="228600" algn="just" rtl="0">
              <a:lnSpc>
                <a:spcPct val="150000"/>
              </a:lnSpc>
            </a:pPr>
            <a:r>
              <a:rPr lang="en-US" sz="2400" i="1" dirty="0" smtClean="0">
                <a:latin typeface="Times New Roman"/>
                <a:ea typeface="Times New Roman"/>
                <a:cs typeface="Times New Roman"/>
              </a:rPr>
              <a:t>Str</a:t>
            </a:r>
            <a:r>
              <a:rPr lang="en-US" sz="2400" i="1" dirty="0" smtClean="0">
                <a:latin typeface="Times New Roman"/>
                <a:ea typeface="Times New Roman"/>
                <a:cs typeface="Times New Roman"/>
              </a:rPr>
              <a:t>. </a:t>
            </a:r>
            <a:r>
              <a:rPr lang="en-US" sz="2400" i="1" dirty="0" err="1" smtClean="0">
                <a:latin typeface="Times New Roman"/>
                <a:ea typeface="Times New Roman"/>
                <a:cs typeface="Times New Roman"/>
              </a:rPr>
              <a:t>bovis</a:t>
            </a:r>
            <a:r>
              <a:rPr lang="en-US" sz="2400" i="1" dirty="0" smtClean="0">
                <a:latin typeface="Times New Roman"/>
                <a:ea typeface="Times New Roman"/>
                <a:cs typeface="Times New Roman"/>
              </a:rPr>
              <a:t>,</a:t>
            </a:r>
            <a:r>
              <a:rPr lang="en-US" sz="2400" dirty="0" smtClean="0">
                <a:latin typeface="Times New Roman"/>
                <a:ea typeface="Times New Roman"/>
                <a:cs typeface="Times New Roman"/>
              </a:rPr>
              <a:t> can cause similar infections but are much less hardy organisms, e.g., they are inhibited by 6.5% </a:t>
            </a:r>
            <a:r>
              <a:rPr lang="en-US" sz="2400" dirty="0" err="1" smtClean="0">
                <a:latin typeface="Times New Roman"/>
                <a:ea typeface="Times New Roman"/>
                <a:cs typeface="Times New Roman"/>
              </a:rPr>
              <a:t>NaCl</a:t>
            </a:r>
            <a:r>
              <a:rPr lang="en-US" sz="2400" dirty="0" smtClean="0">
                <a:latin typeface="Times New Roman"/>
                <a:ea typeface="Times New Roman"/>
                <a:cs typeface="Times New Roman"/>
              </a:rPr>
              <a:t> and killed by penicillin </a:t>
            </a:r>
            <a:r>
              <a:rPr lang="en-US" sz="2400" dirty="0" smtClean="0">
                <a:latin typeface="Times New Roman"/>
                <a:ea typeface="Times New Roman"/>
                <a:cs typeface="Times New Roman"/>
              </a:rPr>
              <a:t>G</a:t>
            </a:r>
            <a:r>
              <a:rPr lang="en-US" sz="2400" dirty="0" smtClean="0">
                <a:latin typeface="Times New Roman" pitchFamily="18" charset="0"/>
                <a:ea typeface="Times New Roman"/>
                <a:cs typeface="Times New Roman" pitchFamily="18" charset="0"/>
              </a:rPr>
              <a:t>. C</a:t>
            </a:r>
            <a:r>
              <a:rPr lang="en-US" sz="2400" dirty="0" smtClean="0">
                <a:latin typeface="Times New Roman" pitchFamily="18" charset="0"/>
                <a:cs typeface="Times New Roman" pitchFamily="18" charset="0"/>
              </a:rPr>
              <a:t>auses </a:t>
            </a:r>
            <a:r>
              <a:rPr lang="en-US" sz="2400" dirty="0" err="1" smtClean="0">
                <a:latin typeface="Times New Roman" pitchFamily="18" charset="0"/>
                <a:cs typeface="Times New Roman" pitchFamily="18" charset="0"/>
              </a:rPr>
              <a:t>endocarditis</a:t>
            </a:r>
            <a:r>
              <a:rPr lang="en-US" sz="2400" dirty="0" smtClean="0">
                <a:latin typeface="Times New Roman" pitchFamily="18" charset="0"/>
                <a:cs typeface="Times New Roman" pitchFamily="18" charset="0"/>
              </a:rPr>
              <a:t>, especially in patients with carcinoma of the colon. </a:t>
            </a:r>
            <a:endParaRPr lang="en-US" sz="2400" dirty="0" smtClean="0">
              <a:latin typeface="Times New Roman"/>
              <a:ea typeface="Times New Roman"/>
              <a:cs typeface="Times New Roman"/>
            </a:endParaRPr>
          </a:p>
          <a:p>
            <a:pPr marL="228600" algn="just" rtl="0">
              <a:lnSpc>
                <a:spcPct val="150000"/>
              </a:lnSpc>
            </a:pPr>
            <a:r>
              <a:rPr lang="en-US" sz="2400" dirty="0" smtClean="0">
                <a:latin typeface="Times New Roman"/>
                <a:ea typeface="Times New Roman"/>
                <a:cs typeface="Times New Roman"/>
              </a:rPr>
              <a:t>The </a:t>
            </a:r>
            <a:r>
              <a:rPr lang="en-US" sz="2400" dirty="0" smtClean="0">
                <a:latin typeface="Times New Roman"/>
                <a:ea typeface="Times New Roman"/>
                <a:cs typeface="Times New Roman"/>
              </a:rPr>
              <a:t>hemolytic reaction of group D streptococci is variable: most are α-hemolytic, but some are β-hemolytic and others are </a:t>
            </a:r>
            <a:r>
              <a:rPr lang="en-US" sz="2400" dirty="0" smtClean="0">
                <a:latin typeface="Times New Roman"/>
                <a:ea typeface="Times New Roman"/>
                <a:cs typeface="Times New Roman"/>
              </a:rPr>
              <a:t>non hemolytic</a:t>
            </a:r>
            <a:r>
              <a:rPr lang="en-US" sz="2400" dirty="0" smtClean="0">
                <a:latin typeface="Times New Roman"/>
                <a:ea typeface="Times New Roman"/>
                <a:cs typeface="Times New Roman"/>
              </a:rPr>
              <a:t>.</a:t>
            </a:r>
            <a:endParaRPr lang="en-US" sz="2400" dirty="0" smtClean="0">
              <a:latin typeface="Times New Roman"/>
              <a:ea typeface="Times New Roman"/>
            </a:endParaRPr>
          </a:p>
          <a:p>
            <a:pPr lvl="0" algn="just" rtl="0">
              <a:lnSpc>
                <a:spcPct val="150000"/>
              </a:lnSpc>
              <a:buClr>
                <a:srgbClr val="FF0000"/>
              </a:buClr>
              <a:buFont typeface="Wingdings" pitchFamily="2" charset="2"/>
              <a:buChar char="v"/>
            </a:pPr>
            <a:r>
              <a:rPr lang="en-US" sz="2400" b="1" dirty="0" smtClean="0">
                <a:latin typeface="Times New Roman"/>
                <a:ea typeface="Times New Roman"/>
                <a:cs typeface="Times New Roman"/>
              </a:rPr>
              <a:t>Groups C, E, F, G, H, and K–U </a:t>
            </a:r>
            <a:r>
              <a:rPr lang="en-US" sz="2400" dirty="0" smtClean="0">
                <a:latin typeface="Times New Roman"/>
                <a:ea typeface="Times New Roman"/>
                <a:cs typeface="Times New Roman"/>
              </a:rPr>
              <a:t>streptococci infrequently cause human disease.</a:t>
            </a:r>
            <a:endParaRPr lang="en-US" sz="2400" dirty="0" smtClean="0">
              <a:latin typeface="Times New Roman"/>
              <a:ea typeface="Times New Roman"/>
            </a:endParaRPr>
          </a:p>
          <a:p>
            <a:pPr algn="just" rtl="0"/>
            <a:endParaRPr lang="ar-SA"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0"/>
            <a:ext cx="8229600" cy="1143000"/>
          </a:xfrm>
        </p:spPr>
        <p:txBody>
          <a:bodyPr>
            <a:normAutofit/>
          </a:bodyPr>
          <a:lstStyle/>
          <a:p>
            <a:pPr lvl="0" rtl="0"/>
            <a:r>
              <a:rPr lang="en-US" sz="3200" b="1" dirty="0" smtClean="0">
                <a:solidFill>
                  <a:srgbClr val="FF0000"/>
                </a:solidFill>
                <a:effectLst>
                  <a:glow rad="101600">
                    <a:schemeClr val="accent3">
                      <a:satMod val="175000"/>
                      <a:alpha val="40000"/>
                    </a:schemeClr>
                  </a:glow>
                </a:effectLst>
                <a:latin typeface="Times New Roman"/>
                <a:ea typeface="Times New Roman"/>
                <a:cs typeface="Times New Roman"/>
              </a:rPr>
              <a:t>Non–</a:t>
            </a:r>
            <a:r>
              <a:rPr lang="en-US" sz="3200" b="1" i="1" dirty="0" smtClean="0">
                <a:solidFill>
                  <a:srgbClr val="FF0000"/>
                </a:solidFill>
                <a:effectLst>
                  <a:glow rad="101600">
                    <a:schemeClr val="accent3">
                      <a:satMod val="175000"/>
                      <a:alpha val="40000"/>
                    </a:schemeClr>
                  </a:glow>
                </a:effectLst>
                <a:latin typeface="Times New Roman"/>
                <a:ea typeface="Times New Roman"/>
                <a:cs typeface="Times New Roman"/>
              </a:rPr>
              <a:t>β</a:t>
            </a:r>
            <a:r>
              <a:rPr lang="en-US" sz="3200" b="1" dirty="0" smtClean="0">
                <a:solidFill>
                  <a:srgbClr val="FF0000"/>
                </a:solidFill>
                <a:effectLst>
                  <a:glow rad="101600">
                    <a:schemeClr val="accent3">
                      <a:satMod val="175000"/>
                      <a:alpha val="40000"/>
                    </a:schemeClr>
                  </a:glow>
                </a:effectLst>
                <a:latin typeface="Times New Roman"/>
                <a:ea typeface="Times New Roman"/>
                <a:cs typeface="Times New Roman"/>
              </a:rPr>
              <a:t>-Hemolytic </a:t>
            </a:r>
            <a:r>
              <a:rPr lang="en-US" sz="3200" b="1" dirty="0" smtClean="0">
                <a:solidFill>
                  <a:srgbClr val="FF0000"/>
                </a:solidFill>
                <a:effectLst>
                  <a:glow rad="101600">
                    <a:schemeClr val="accent3">
                      <a:satMod val="175000"/>
                      <a:alpha val="40000"/>
                    </a:schemeClr>
                  </a:glow>
                </a:effectLst>
                <a:latin typeface="Times New Roman"/>
                <a:ea typeface="Times New Roman"/>
                <a:cs typeface="Times New Roman"/>
              </a:rPr>
              <a:t>Streptococci</a:t>
            </a:r>
            <a:endParaRPr lang="ar-SA" sz="3200" dirty="0">
              <a:effectLst>
                <a:glow rad="101600">
                  <a:schemeClr val="accent3">
                    <a:satMod val="175000"/>
                    <a:alpha val="40000"/>
                  </a:schemeClr>
                </a:glow>
              </a:effectLst>
            </a:endParaRPr>
          </a:p>
        </p:txBody>
      </p:sp>
      <p:sp>
        <p:nvSpPr>
          <p:cNvPr id="3" name="Content Placeholder 2"/>
          <p:cNvSpPr>
            <a:spLocks noGrp="1"/>
          </p:cNvSpPr>
          <p:nvPr>
            <p:ph idx="1"/>
          </p:nvPr>
        </p:nvSpPr>
        <p:spPr>
          <a:xfrm>
            <a:off x="247650" y="1266825"/>
            <a:ext cx="8648700" cy="5591175"/>
          </a:xfrm>
        </p:spPr>
        <p:txBody>
          <a:bodyPr>
            <a:normAutofit/>
          </a:bodyPr>
          <a:lstStyle/>
          <a:p>
            <a:pPr algn="just" rtl="0">
              <a:lnSpc>
                <a:spcPct val="150000"/>
              </a:lnSpc>
            </a:pPr>
            <a:r>
              <a:rPr lang="en-US" sz="2400" dirty="0" smtClean="0">
                <a:latin typeface="Times New Roman"/>
                <a:ea typeface="Times New Roman"/>
                <a:cs typeface="Times New Roman"/>
              </a:rPr>
              <a:t>Some </a:t>
            </a:r>
            <a:r>
              <a:rPr lang="en-US" sz="2400" dirty="0" smtClean="0">
                <a:latin typeface="Times New Roman"/>
                <a:ea typeface="Times New Roman"/>
                <a:cs typeface="Times New Roman"/>
              </a:rPr>
              <a:t>produce no </a:t>
            </a:r>
            <a:r>
              <a:rPr lang="en-US" sz="2400" dirty="0" err="1" smtClean="0">
                <a:latin typeface="Times New Roman"/>
                <a:ea typeface="Times New Roman"/>
                <a:cs typeface="Times New Roman"/>
              </a:rPr>
              <a:t>hemolysis</a:t>
            </a:r>
            <a:r>
              <a:rPr lang="en-US" sz="2400" dirty="0" smtClean="0">
                <a:latin typeface="Times New Roman"/>
                <a:ea typeface="Times New Roman"/>
                <a:cs typeface="Times New Roman"/>
              </a:rPr>
              <a:t>; others produce α-</a:t>
            </a:r>
            <a:r>
              <a:rPr lang="en-US" sz="2400" dirty="0" err="1" smtClean="0">
                <a:latin typeface="Times New Roman"/>
                <a:ea typeface="Times New Roman"/>
                <a:cs typeface="Times New Roman"/>
              </a:rPr>
              <a:t>hemolysis</a:t>
            </a:r>
            <a:r>
              <a:rPr lang="en-US" sz="2400" dirty="0" smtClean="0">
                <a:latin typeface="Times New Roman"/>
                <a:ea typeface="Times New Roman"/>
                <a:cs typeface="Times New Roman"/>
              </a:rPr>
              <a:t>. </a:t>
            </a:r>
            <a:endParaRPr lang="en-US" sz="2400" dirty="0" smtClean="0">
              <a:latin typeface="Times New Roman"/>
              <a:ea typeface="Times New Roman"/>
              <a:cs typeface="Times New Roman"/>
            </a:endParaRPr>
          </a:p>
          <a:p>
            <a:pPr algn="just" rtl="0">
              <a:lnSpc>
                <a:spcPct val="150000"/>
              </a:lnSpc>
            </a:pPr>
            <a:r>
              <a:rPr lang="en-US" sz="2400" dirty="0" smtClean="0">
                <a:latin typeface="Times New Roman"/>
                <a:ea typeface="Times New Roman"/>
                <a:cs typeface="Times New Roman"/>
              </a:rPr>
              <a:t>The </a:t>
            </a:r>
            <a:r>
              <a:rPr lang="en-US" sz="2400" dirty="0" smtClean="0">
                <a:latin typeface="Times New Roman"/>
                <a:ea typeface="Times New Roman"/>
                <a:cs typeface="Times New Roman"/>
              </a:rPr>
              <a:t>principal α-hemolytic organisms are </a:t>
            </a:r>
            <a:r>
              <a:rPr lang="en-US" sz="2400" b="1" i="1" dirty="0" smtClean="0">
                <a:solidFill>
                  <a:srgbClr val="FF0000"/>
                </a:solidFill>
                <a:effectLst>
                  <a:glow rad="63500">
                    <a:schemeClr val="accent1">
                      <a:satMod val="175000"/>
                      <a:alpha val="40000"/>
                    </a:schemeClr>
                  </a:glow>
                </a:effectLst>
                <a:latin typeface="Times New Roman"/>
                <a:ea typeface="Times New Roman"/>
                <a:cs typeface="Times New Roman"/>
              </a:rPr>
              <a:t>Str. </a:t>
            </a:r>
            <a:r>
              <a:rPr lang="en-US" sz="2400" b="1" i="1" dirty="0" err="1" smtClean="0">
                <a:solidFill>
                  <a:srgbClr val="FF0000"/>
                </a:solidFill>
                <a:effectLst>
                  <a:glow rad="63500">
                    <a:schemeClr val="accent1">
                      <a:satMod val="175000"/>
                      <a:alpha val="40000"/>
                    </a:schemeClr>
                  </a:glow>
                </a:effectLst>
                <a:latin typeface="Times New Roman"/>
                <a:ea typeface="Times New Roman"/>
                <a:cs typeface="Times New Roman"/>
              </a:rPr>
              <a:t>pneumoniae</a:t>
            </a:r>
            <a:r>
              <a:rPr lang="en-US" sz="2400" b="1" dirty="0" smtClean="0">
                <a:solidFill>
                  <a:srgbClr val="FF0000"/>
                </a:solidFill>
                <a:effectLst>
                  <a:glow rad="63500">
                    <a:schemeClr val="accent1">
                      <a:satMod val="175000"/>
                      <a:alpha val="40000"/>
                    </a:schemeClr>
                  </a:glow>
                </a:effectLst>
                <a:latin typeface="Times New Roman"/>
                <a:ea typeface="Times New Roman"/>
                <a:cs typeface="Times New Roman"/>
              </a:rPr>
              <a:t> </a:t>
            </a:r>
            <a:r>
              <a:rPr lang="en-US" sz="2400" dirty="0" smtClean="0">
                <a:latin typeface="Times New Roman"/>
                <a:ea typeface="Times New Roman"/>
                <a:cs typeface="Times New Roman"/>
              </a:rPr>
              <a:t>and the </a:t>
            </a:r>
            <a:r>
              <a:rPr lang="en-US" sz="2400" b="1" dirty="0" err="1" smtClean="0">
                <a:solidFill>
                  <a:srgbClr val="FF0000"/>
                </a:solidFill>
                <a:effectLst>
                  <a:glow rad="63500">
                    <a:schemeClr val="accent1">
                      <a:satMod val="175000"/>
                      <a:alpha val="40000"/>
                    </a:schemeClr>
                  </a:glow>
                </a:effectLst>
                <a:latin typeface="Times New Roman"/>
                <a:ea typeface="Times New Roman"/>
                <a:cs typeface="Times New Roman"/>
              </a:rPr>
              <a:t>viridans</a:t>
            </a:r>
            <a:r>
              <a:rPr lang="en-US" sz="2400" b="1" dirty="0" smtClean="0">
                <a:solidFill>
                  <a:srgbClr val="FF0000"/>
                </a:solidFill>
                <a:effectLst>
                  <a:glow rad="63500">
                    <a:schemeClr val="accent1">
                      <a:satMod val="175000"/>
                      <a:alpha val="40000"/>
                    </a:schemeClr>
                  </a:glow>
                </a:effectLst>
                <a:latin typeface="Times New Roman"/>
                <a:ea typeface="Times New Roman"/>
                <a:cs typeface="Times New Roman"/>
              </a:rPr>
              <a:t> group </a:t>
            </a:r>
            <a:r>
              <a:rPr lang="en-US" sz="2400" dirty="0" smtClean="0">
                <a:latin typeface="Times New Roman"/>
                <a:ea typeface="Times New Roman"/>
                <a:cs typeface="Times New Roman"/>
              </a:rPr>
              <a:t>of streptococci. </a:t>
            </a:r>
            <a:endParaRPr lang="en-US" sz="2400" dirty="0" smtClean="0">
              <a:latin typeface="Times New Roman"/>
              <a:ea typeface="Times New Roman"/>
              <a:cs typeface="Times New Roman"/>
            </a:endParaRPr>
          </a:p>
          <a:p>
            <a:pPr algn="just" rtl="0">
              <a:lnSpc>
                <a:spcPct val="150000"/>
              </a:lnSpc>
            </a:pPr>
            <a:r>
              <a:rPr lang="en-US" sz="2400" dirty="0" smtClean="0">
                <a:latin typeface="Times New Roman"/>
                <a:ea typeface="Times New Roman"/>
                <a:cs typeface="Times New Roman"/>
              </a:rPr>
              <a:t>The </a:t>
            </a:r>
            <a:r>
              <a:rPr lang="en-US" sz="2400" dirty="0" err="1" smtClean="0">
                <a:latin typeface="Times New Roman"/>
                <a:ea typeface="Times New Roman"/>
                <a:cs typeface="Times New Roman"/>
              </a:rPr>
              <a:t>viridans</a:t>
            </a:r>
            <a:r>
              <a:rPr lang="en-US" sz="2400" dirty="0" smtClean="0">
                <a:latin typeface="Times New Roman"/>
                <a:ea typeface="Times New Roman"/>
                <a:cs typeface="Times New Roman"/>
              </a:rPr>
              <a:t> streptococci </a:t>
            </a:r>
            <a:r>
              <a:rPr lang="en-US" sz="2400" dirty="0" smtClean="0">
                <a:latin typeface="Times New Roman"/>
                <a:ea typeface="Times New Roman"/>
                <a:cs typeface="Times New Roman"/>
              </a:rPr>
              <a:t>are </a:t>
            </a:r>
            <a:r>
              <a:rPr lang="en-US" sz="2400" u="sng" dirty="0" smtClean="0">
                <a:latin typeface="Times New Roman"/>
                <a:ea typeface="Times New Roman"/>
                <a:cs typeface="Times New Roman"/>
              </a:rPr>
              <a:t>not bile</a:t>
            </a:r>
            <a:r>
              <a:rPr lang="en-US" sz="2400" dirty="0" smtClean="0">
                <a:latin typeface="Times New Roman"/>
                <a:ea typeface="Times New Roman"/>
                <a:cs typeface="Times New Roman"/>
              </a:rPr>
              <a:t>-soluble and </a:t>
            </a:r>
            <a:r>
              <a:rPr lang="en-US" sz="2400" u="sng" dirty="0" smtClean="0">
                <a:latin typeface="Times New Roman"/>
                <a:ea typeface="Times New Roman"/>
                <a:cs typeface="Times New Roman"/>
              </a:rPr>
              <a:t>not inhibited by </a:t>
            </a:r>
            <a:r>
              <a:rPr lang="en-US" sz="2400" u="sng" dirty="0" err="1" smtClean="0">
                <a:latin typeface="Times New Roman"/>
                <a:ea typeface="Times New Roman"/>
                <a:cs typeface="Times New Roman"/>
              </a:rPr>
              <a:t>optochin</a:t>
            </a:r>
            <a:r>
              <a:rPr lang="en-US" sz="2400" dirty="0" smtClean="0">
                <a:latin typeface="Times New Roman"/>
                <a:ea typeface="Times New Roman"/>
                <a:cs typeface="Times New Roman"/>
              </a:rPr>
              <a:t>—in contrast to </a:t>
            </a:r>
            <a:r>
              <a:rPr lang="en-US" sz="2400" i="1" dirty="0" smtClean="0">
                <a:latin typeface="Times New Roman"/>
                <a:ea typeface="Times New Roman"/>
                <a:cs typeface="Times New Roman"/>
              </a:rPr>
              <a:t>Str. </a:t>
            </a:r>
            <a:r>
              <a:rPr lang="en-US" sz="2400" i="1" dirty="0" err="1" smtClean="0">
                <a:latin typeface="Times New Roman"/>
                <a:ea typeface="Times New Roman"/>
                <a:cs typeface="Times New Roman"/>
              </a:rPr>
              <a:t>pneumoniae</a:t>
            </a:r>
            <a:r>
              <a:rPr lang="en-US" sz="2400" i="1" dirty="0" smtClean="0">
                <a:latin typeface="Times New Roman"/>
                <a:ea typeface="Times New Roman"/>
                <a:cs typeface="Times New Roman"/>
              </a:rPr>
              <a:t>,</a:t>
            </a:r>
            <a:r>
              <a:rPr lang="en-US" sz="2400" dirty="0" smtClean="0">
                <a:latin typeface="Times New Roman"/>
                <a:ea typeface="Times New Roman"/>
                <a:cs typeface="Times New Roman"/>
              </a:rPr>
              <a:t> which is bile-soluble and inhibited by </a:t>
            </a:r>
            <a:r>
              <a:rPr lang="en-US" sz="2400" dirty="0" err="1" smtClean="0">
                <a:latin typeface="Times New Roman"/>
                <a:ea typeface="Times New Roman"/>
                <a:cs typeface="Times New Roman"/>
              </a:rPr>
              <a:t>optochin</a:t>
            </a:r>
            <a:r>
              <a:rPr lang="en-US" sz="2400" dirty="0" smtClean="0">
                <a:latin typeface="Times New Roman"/>
                <a:ea typeface="Times New Roman"/>
                <a:cs typeface="Times New Roman"/>
              </a:rPr>
              <a:t>. </a:t>
            </a:r>
            <a:endParaRPr lang="en-US" sz="2400" dirty="0" smtClean="0">
              <a:latin typeface="Times New Roman"/>
              <a:ea typeface="Times New Roman"/>
            </a:endParaRPr>
          </a:p>
          <a:p>
            <a:pPr algn="l" rtl="0"/>
            <a:endParaRPr lang="ar-SA"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0"/>
            <a:ext cx="8229600" cy="1143000"/>
          </a:xfrm>
        </p:spPr>
        <p:txBody>
          <a:bodyPr/>
          <a:lstStyle/>
          <a:p>
            <a:pPr rtl="0"/>
            <a:r>
              <a:rPr lang="en-US" b="1" i="1" dirty="0" err="1" smtClean="0">
                <a:solidFill>
                  <a:srgbClr val="FF0000"/>
                </a:solidFill>
                <a:latin typeface="Times New Roman" pitchFamily="18" charset="0"/>
                <a:cs typeface="Times New Roman" pitchFamily="18" charset="0"/>
              </a:rPr>
              <a:t>Viridans</a:t>
            </a:r>
            <a:r>
              <a:rPr lang="en-US" b="1" i="1" dirty="0" smtClean="0">
                <a:solidFill>
                  <a:srgbClr val="FF0000"/>
                </a:solidFill>
                <a:latin typeface="Times New Roman" pitchFamily="18" charset="0"/>
                <a:cs typeface="Times New Roman" pitchFamily="18" charset="0"/>
              </a:rPr>
              <a:t> streptococci</a:t>
            </a:r>
            <a:endParaRPr lang="ar-SA" dirty="0"/>
          </a:p>
        </p:txBody>
      </p:sp>
      <p:sp>
        <p:nvSpPr>
          <p:cNvPr id="3" name="Content Placeholder 2"/>
          <p:cNvSpPr>
            <a:spLocks noGrp="1"/>
          </p:cNvSpPr>
          <p:nvPr>
            <p:ph idx="1"/>
          </p:nvPr>
        </p:nvSpPr>
        <p:spPr>
          <a:xfrm>
            <a:off x="457200" y="1143000"/>
            <a:ext cx="8229600" cy="5715000"/>
          </a:xfrm>
        </p:spPr>
        <p:txBody>
          <a:bodyPr>
            <a:normAutofit fontScale="55000" lnSpcReduction="20000"/>
          </a:bodyPr>
          <a:lstStyle/>
          <a:p>
            <a:pPr algn="l" rtl="0">
              <a:lnSpc>
                <a:spcPct val="120000"/>
              </a:lnSpc>
              <a:buNone/>
            </a:pPr>
            <a:r>
              <a:rPr lang="en-US" dirty="0" smtClean="0">
                <a:latin typeface="Times New Roman" pitchFamily="18" charset="0"/>
                <a:cs typeface="Times New Roman" pitchFamily="18" charset="0"/>
              </a:rPr>
              <a:t>Include</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Streptococcus </a:t>
            </a:r>
            <a:r>
              <a:rPr lang="en-US" i="1" dirty="0" err="1" smtClean="0">
                <a:latin typeface="Times New Roman" pitchFamily="18" charset="0"/>
                <a:cs typeface="Times New Roman" pitchFamily="18" charset="0"/>
              </a:rPr>
              <a:t>mitis</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Streptococcus </a:t>
            </a:r>
            <a:r>
              <a:rPr lang="en-US" i="1" dirty="0" err="1" smtClean="0">
                <a:latin typeface="Times New Roman" pitchFamily="18" charset="0"/>
                <a:cs typeface="Times New Roman" pitchFamily="18" charset="0"/>
              </a:rPr>
              <a:t>mutans</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Streptococcus </a:t>
            </a:r>
            <a:r>
              <a:rPr lang="en-US" i="1" dirty="0" err="1" smtClean="0">
                <a:latin typeface="Times New Roman" pitchFamily="18" charset="0"/>
                <a:cs typeface="Times New Roman" pitchFamily="18" charset="0"/>
              </a:rPr>
              <a:t>salivarius</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Streptococcus </a:t>
            </a:r>
            <a:r>
              <a:rPr lang="en-US" i="1" dirty="0" err="1" smtClean="0">
                <a:latin typeface="Times New Roman" pitchFamily="18" charset="0"/>
                <a:cs typeface="Times New Roman" pitchFamily="18" charset="0"/>
              </a:rPr>
              <a:t>sanguis</a:t>
            </a:r>
            <a:endParaRPr lang="en-US" i="1" dirty="0" smtClean="0">
              <a:latin typeface="Times New Roman" pitchFamily="18" charset="0"/>
              <a:cs typeface="Times New Roman" pitchFamily="18" charset="0"/>
            </a:endParaRPr>
          </a:p>
          <a:p>
            <a:pPr algn="just" rtl="0">
              <a:lnSpc>
                <a:spcPct val="170000"/>
              </a:lnSpc>
            </a:pPr>
            <a:r>
              <a:rPr lang="en-US" sz="3800" dirty="0" err="1" smtClean="0">
                <a:latin typeface="Times New Roman" pitchFamily="18" charset="0"/>
                <a:ea typeface="Times New Roman"/>
                <a:cs typeface="Times New Roman" pitchFamily="18" charset="0"/>
              </a:rPr>
              <a:t>Viridans</a:t>
            </a:r>
            <a:r>
              <a:rPr lang="en-US" sz="3800" dirty="0" smtClean="0">
                <a:latin typeface="Times New Roman" pitchFamily="18" charset="0"/>
                <a:ea typeface="Times New Roman"/>
                <a:cs typeface="Times New Roman" pitchFamily="18" charset="0"/>
              </a:rPr>
              <a:t> </a:t>
            </a:r>
            <a:r>
              <a:rPr lang="en-US" sz="3800" dirty="0" smtClean="0">
                <a:latin typeface="Times New Roman" pitchFamily="18" charset="0"/>
                <a:ea typeface="Times New Roman"/>
                <a:cs typeface="Times New Roman" pitchFamily="18" charset="0"/>
              </a:rPr>
              <a:t>streptococci are part of the normal flora of the human pharynx and </a:t>
            </a:r>
            <a:r>
              <a:rPr lang="en-US" sz="3800" dirty="0" smtClean="0">
                <a:latin typeface="Times New Roman" pitchFamily="18" charset="0"/>
                <a:ea typeface="Times New Roman"/>
                <a:cs typeface="Times New Roman" pitchFamily="18" charset="0"/>
              </a:rPr>
              <a:t>intermittently </a:t>
            </a:r>
            <a:r>
              <a:rPr lang="en-US" sz="3800" dirty="0" smtClean="0">
                <a:latin typeface="Times New Roman" pitchFamily="18" charset="0"/>
                <a:ea typeface="Times New Roman"/>
                <a:cs typeface="Times New Roman" pitchFamily="18" charset="0"/>
              </a:rPr>
              <a:t>reach the bloodstream typically after dental surgery to cause infective </a:t>
            </a:r>
            <a:r>
              <a:rPr lang="en-US" sz="3800" dirty="0" err="1" smtClean="0">
                <a:latin typeface="Times New Roman" pitchFamily="18" charset="0"/>
                <a:ea typeface="Times New Roman"/>
                <a:cs typeface="Times New Roman" pitchFamily="18" charset="0"/>
              </a:rPr>
              <a:t>endocarditis</a:t>
            </a:r>
            <a:r>
              <a:rPr lang="en-US" sz="3800" dirty="0" smtClean="0">
                <a:latin typeface="Times New Roman" pitchFamily="18" charset="0"/>
                <a:ea typeface="Times New Roman"/>
                <a:cs typeface="Times New Roman" pitchFamily="18" charset="0"/>
              </a:rPr>
              <a:t>.</a:t>
            </a:r>
          </a:p>
          <a:p>
            <a:pPr algn="just" rtl="0">
              <a:lnSpc>
                <a:spcPct val="170000"/>
              </a:lnSpc>
            </a:pPr>
            <a:r>
              <a:rPr lang="en-US" sz="3800" dirty="0" smtClean="0">
                <a:latin typeface="Times New Roman" pitchFamily="18" charset="0"/>
                <a:ea typeface="Times New Roman"/>
                <a:cs typeface="Times New Roman" pitchFamily="18" charset="0"/>
              </a:rPr>
              <a:t> </a:t>
            </a:r>
            <a:r>
              <a:rPr lang="en-US" sz="3800" i="1" dirty="0" smtClean="0">
                <a:latin typeface="Times New Roman" pitchFamily="18" charset="0"/>
                <a:ea typeface="Times New Roman"/>
                <a:cs typeface="Times New Roman" pitchFamily="18" charset="0"/>
              </a:rPr>
              <a:t>Str. </a:t>
            </a:r>
            <a:r>
              <a:rPr lang="en-US" sz="3800" i="1" dirty="0" err="1" smtClean="0">
                <a:latin typeface="Times New Roman" pitchFamily="18" charset="0"/>
                <a:ea typeface="Times New Roman"/>
                <a:cs typeface="Times New Roman" pitchFamily="18" charset="0"/>
              </a:rPr>
              <a:t>mutans</a:t>
            </a:r>
            <a:r>
              <a:rPr lang="en-US" sz="3800" dirty="0" smtClean="0">
                <a:latin typeface="Times New Roman" pitchFamily="18" charset="0"/>
                <a:ea typeface="Times New Roman"/>
                <a:cs typeface="Times New Roman" pitchFamily="18" charset="0"/>
              </a:rPr>
              <a:t> synthesizes polysaccharides (</a:t>
            </a:r>
            <a:r>
              <a:rPr lang="en-US" sz="3800" dirty="0" err="1" smtClean="0">
                <a:latin typeface="Times New Roman" pitchFamily="18" charset="0"/>
                <a:ea typeface="Times New Roman"/>
                <a:cs typeface="Times New Roman" pitchFamily="18" charset="0"/>
              </a:rPr>
              <a:t>dextrans</a:t>
            </a:r>
            <a:r>
              <a:rPr lang="en-US" sz="3800" dirty="0" smtClean="0">
                <a:latin typeface="Times New Roman" pitchFamily="18" charset="0"/>
                <a:ea typeface="Times New Roman"/>
                <a:cs typeface="Times New Roman" pitchFamily="18" charset="0"/>
              </a:rPr>
              <a:t>) that are found in dental plaque and lead to dental caries. </a:t>
            </a:r>
            <a:endParaRPr lang="en-US" sz="3800" dirty="0" smtClean="0">
              <a:latin typeface="Times New Roman" pitchFamily="18" charset="0"/>
              <a:ea typeface="Times New Roman"/>
              <a:cs typeface="Times New Roman" pitchFamily="18" charset="0"/>
            </a:endParaRPr>
          </a:p>
          <a:p>
            <a:pPr algn="just" rtl="0">
              <a:lnSpc>
                <a:spcPct val="120000"/>
              </a:lnSpc>
              <a:buNone/>
            </a:pPr>
            <a:endParaRPr lang="en-US" i="1" dirty="0" smtClean="0">
              <a:latin typeface="Times New Roman" pitchFamily="18" charset="0"/>
              <a:ea typeface="Times New Roman"/>
              <a:cs typeface="Times New Roman" pitchFamily="18" charset="0"/>
            </a:endParaRPr>
          </a:p>
          <a:p>
            <a:pPr algn="just" rtl="0">
              <a:lnSpc>
                <a:spcPct val="120000"/>
              </a:lnSpc>
              <a:buFont typeface="Wingdings" pitchFamily="2" charset="2"/>
              <a:buChar char="q"/>
            </a:pPr>
            <a:r>
              <a:rPr lang="en-US" i="1" dirty="0" smtClean="0">
                <a:latin typeface="Times New Roman" pitchFamily="18" charset="0"/>
                <a:ea typeface="Times New Roman"/>
                <a:cs typeface="Times New Roman" pitchFamily="18" charset="0"/>
              </a:rPr>
              <a:t>Streptococcus </a:t>
            </a:r>
            <a:r>
              <a:rPr lang="en-US" i="1" dirty="0" err="1" smtClean="0">
                <a:latin typeface="Times New Roman" pitchFamily="18" charset="0"/>
                <a:ea typeface="Times New Roman"/>
                <a:cs typeface="Times New Roman" pitchFamily="18" charset="0"/>
              </a:rPr>
              <a:t>intermedius</a:t>
            </a:r>
            <a:r>
              <a:rPr lang="en-US" dirty="0" smtClean="0">
                <a:latin typeface="Times New Roman" pitchFamily="18" charset="0"/>
                <a:ea typeface="Times New Roman"/>
                <a:cs typeface="Times New Roman" pitchFamily="18" charset="0"/>
              </a:rPr>
              <a:t> and </a:t>
            </a:r>
            <a:r>
              <a:rPr lang="en-US" i="1" dirty="0" smtClean="0">
                <a:latin typeface="Times New Roman" pitchFamily="18" charset="0"/>
                <a:ea typeface="Times New Roman"/>
                <a:cs typeface="Times New Roman" pitchFamily="18" charset="0"/>
              </a:rPr>
              <a:t>Streptococcus </a:t>
            </a:r>
            <a:r>
              <a:rPr lang="en-US" i="1" dirty="0" err="1" smtClean="0">
                <a:latin typeface="Times New Roman" pitchFamily="18" charset="0"/>
                <a:ea typeface="Times New Roman"/>
                <a:cs typeface="Times New Roman" pitchFamily="18" charset="0"/>
              </a:rPr>
              <a:t>anginosus</a:t>
            </a:r>
            <a:r>
              <a:rPr lang="en-US" dirty="0" smtClean="0">
                <a:latin typeface="Times New Roman" pitchFamily="18" charset="0"/>
                <a:ea typeface="Times New Roman"/>
                <a:cs typeface="Times New Roman" pitchFamily="18" charset="0"/>
              </a:rPr>
              <a:t> (also known as the </a:t>
            </a:r>
            <a:r>
              <a:rPr lang="en-US" i="1" dirty="0" smtClean="0">
                <a:latin typeface="Times New Roman" pitchFamily="18" charset="0"/>
                <a:ea typeface="Times New Roman"/>
                <a:cs typeface="Times New Roman" pitchFamily="18" charset="0"/>
              </a:rPr>
              <a:t>Str. </a:t>
            </a:r>
            <a:r>
              <a:rPr lang="en-US" i="1" dirty="0" err="1" smtClean="0">
                <a:latin typeface="Times New Roman" pitchFamily="18" charset="0"/>
                <a:ea typeface="Times New Roman"/>
                <a:cs typeface="Times New Roman" pitchFamily="18" charset="0"/>
              </a:rPr>
              <a:t>anginosus-milleri</a:t>
            </a:r>
            <a:r>
              <a:rPr lang="en-US" dirty="0" smtClean="0">
                <a:latin typeface="Times New Roman" pitchFamily="18" charset="0"/>
                <a:ea typeface="Times New Roman"/>
                <a:cs typeface="Times New Roman" pitchFamily="18" charset="0"/>
              </a:rPr>
              <a:t> group) are usually α-hemolytic or </a:t>
            </a:r>
            <a:r>
              <a:rPr lang="en-US" dirty="0" err="1" smtClean="0">
                <a:latin typeface="Times New Roman" pitchFamily="18" charset="0"/>
                <a:ea typeface="Times New Roman"/>
                <a:cs typeface="Times New Roman" pitchFamily="18" charset="0"/>
              </a:rPr>
              <a:t>nonhemolytic</a:t>
            </a:r>
            <a:r>
              <a:rPr lang="en-US" dirty="0" smtClean="0">
                <a:latin typeface="Times New Roman" pitchFamily="18" charset="0"/>
                <a:ea typeface="Times New Roman"/>
                <a:cs typeface="Times New Roman" pitchFamily="18" charset="0"/>
              </a:rPr>
              <a:t>, but some isolates are β-hemolytic. They are found primarily in the mouth and colon. </a:t>
            </a:r>
            <a:r>
              <a:rPr lang="en-US" dirty="0" smtClean="0">
                <a:latin typeface="Times New Roman" pitchFamily="18" charset="0"/>
                <a:ea typeface="Times New Roman"/>
                <a:cs typeface="Times New Roman" pitchFamily="18" charset="0"/>
              </a:rPr>
              <a:t>Cause </a:t>
            </a:r>
            <a:r>
              <a:rPr lang="en-US" dirty="0" smtClean="0">
                <a:latin typeface="Times New Roman" pitchFamily="18" charset="0"/>
                <a:ea typeface="Times New Roman"/>
                <a:cs typeface="Times New Roman" pitchFamily="18" charset="0"/>
              </a:rPr>
              <a:t>brain abscesses and abdominal abscesses.</a:t>
            </a:r>
            <a:endParaRPr lang="ar-SA" dirty="0" smtClean="0"/>
          </a:p>
          <a:p>
            <a:pPr>
              <a:lnSpc>
                <a:spcPct val="120000"/>
              </a:lnSpc>
            </a:pPr>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174625"/>
            <a:ext cx="8229600" cy="1143000"/>
          </a:xfrm>
        </p:spPr>
        <p:txBody>
          <a:bodyPr/>
          <a:lstStyle/>
          <a:p>
            <a:pPr rtl="0"/>
            <a:r>
              <a:rPr lang="en-US" b="1" dirty="0" err="1" smtClean="0">
                <a:solidFill>
                  <a:schemeClr val="accent4">
                    <a:lumMod val="60000"/>
                    <a:lumOff val="40000"/>
                  </a:schemeClr>
                </a:solidFill>
                <a:effectLst>
                  <a:glow rad="101600">
                    <a:schemeClr val="accent5">
                      <a:satMod val="175000"/>
                      <a:alpha val="40000"/>
                    </a:schemeClr>
                  </a:glow>
                </a:effectLst>
                <a:latin typeface="Times New Roman"/>
                <a:ea typeface="Times New Roman"/>
                <a:cs typeface="Times New Roman"/>
              </a:rPr>
              <a:t>Peptostreptococci</a:t>
            </a:r>
            <a:endParaRPr lang="ar-SA" dirty="0">
              <a:solidFill>
                <a:schemeClr val="accent4">
                  <a:lumMod val="60000"/>
                  <a:lumOff val="40000"/>
                </a:schemeClr>
              </a:solidFill>
              <a:effectLst>
                <a:glow rad="101600">
                  <a:schemeClr val="accent5">
                    <a:satMod val="175000"/>
                    <a:alpha val="40000"/>
                  </a:schemeClr>
                </a:glow>
              </a:effectLst>
            </a:endParaRPr>
          </a:p>
        </p:txBody>
      </p:sp>
      <p:sp>
        <p:nvSpPr>
          <p:cNvPr id="3" name="Content Placeholder 2"/>
          <p:cNvSpPr>
            <a:spLocks noGrp="1"/>
          </p:cNvSpPr>
          <p:nvPr>
            <p:ph idx="1"/>
          </p:nvPr>
        </p:nvSpPr>
        <p:spPr>
          <a:xfrm>
            <a:off x="247650" y="968375"/>
            <a:ext cx="8648700" cy="5343525"/>
          </a:xfrm>
        </p:spPr>
        <p:txBody>
          <a:bodyPr>
            <a:noAutofit/>
          </a:bodyPr>
          <a:lstStyle/>
          <a:p>
            <a:pPr algn="just" rtl="0">
              <a:lnSpc>
                <a:spcPct val="150000"/>
              </a:lnSpc>
              <a:buClr>
                <a:srgbClr val="0070C0"/>
              </a:buClr>
              <a:buFont typeface="Wingdings" pitchFamily="2" charset="2"/>
              <a:buChar char="Ø"/>
            </a:pPr>
            <a:r>
              <a:rPr lang="en-US" sz="2000" dirty="0" smtClean="0">
                <a:latin typeface="Times New Roman"/>
                <a:ea typeface="Times New Roman"/>
                <a:cs typeface="Times New Roman"/>
              </a:rPr>
              <a:t>These </a:t>
            </a:r>
            <a:r>
              <a:rPr lang="en-US" sz="2000" dirty="0" smtClean="0">
                <a:latin typeface="Times New Roman"/>
                <a:ea typeface="Times New Roman"/>
                <a:cs typeface="Times New Roman"/>
              </a:rPr>
              <a:t>grow under anaerobic or </a:t>
            </a:r>
            <a:r>
              <a:rPr lang="en-US" sz="2000" dirty="0" err="1" smtClean="0">
                <a:latin typeface="Times New Roman"/>
                <a:ea typeface="Times New Roman"/>
                <a:cs typeface="Times New Roman"/>
              </a:rPr>
              <a:t>microaerophilic</a:t>
            </a:r>
            <a:r>
              <a:rPr lang="en-US" sz="2000" dirty="0" smtClean="0">
                <a:latin typeface="Times New Roman"/>
                <a:ea typeface="Times New Roman"/>
                <a:cs typeface="Times New Roman"/>
              </a:rPr>
              <a:t> conditions and produce variable </a:t>
            </a:r>
            <a:r>
              <a:rPr lang="en-US" sz="2000" dirty="0" err="1" smtClean="0">
                <a:latin typeface="Times New Roman"/>
                <a:ea typeface="Times New Roman"/>
                <a:cs typeface="Times New Roman"/>
              </a:rPr>
              <a:t>hemolysis</a:t>
            </a:r>
            <a:r>
              <a:rPr lang="en-US" sz="2000" dirty="0" smtClean="0">
                <a:latin typeface="Times New Roman"/>
                <a:ea typeface="Times New Roman"/>
                <a:cs typeface="Times New Roman"/>
              </a:rPr>
              <a:t>.</a:t>
            </a:r>
          </a:p>
          <a:p>
            <a:pPr algn="just" rtl="0">
              <a:lnSpc>
                <a:spcPct val="150000"/>
              </a:lnSpc>
              <a:buClr>
                <a:srgbClr val="0070C0"/>
              </a:buClr>
              <a:buFont typeface="Wingdings" pitchFamily="2" charset="2"/>
              <a:buChar char="Ø"/>
            </a:pPr>
            <a:r>
              <a:rPr lang="en-US" sz="2000" dirty="0" smtClean="0">
                <a:latin typeface="Times New Roman"/>
                <a:ea typeface="Times New Roman"/>
                <a:cs typeface="Times New Roman"/>
              </a:rPr>
              <a:t> </a:t>
            </a:r>
            <a:r>
              <a:rPr lang="en-US" sz="2000" dirty="0" err="1" smtClean="0">
                <a:latin typeface="Times New Roman"/>
                <a:ea typeface="Times New Roman"/>
                <a:cs typeface="Times New Roman"/>
              </a:rPr>
              <a:t>Peptostreptococci</a:t>
            </a:r>
            <a:r>
              <a:rPr lang="en-US" sz="2000" dirty="0" smtClean="0">
                <a:latin typeface="Times New Roman"/>
                <a:ea typeface="Times New Roman"/>
                <a:cs typeface="Times New Roman"/>
              </a:rPr>
              <a:t> are members of the normal flora of the gut, mouth, and the female genital tract and participate in mixed anaerobic infections. The term "mixed anaerobic infections" refers to the fact that these infections are caused by multiple bacteria, some of which are anaerobes and others are </a:t>
            </a:r>
            <a:r>
              <a:rPr lang="en-US" sz="2000" dirty="0" err="1" smtClean="0">
                <a:latin typeface="Times New Roman"/>
                <a:ea typeface="Times New Roman"/>
                <a:cs typeface="Times New Roman"/>
              </a:rPr>
              <a:t>facultatives</a:t>
            </a:r>
            <a:r>
              <a:rPr lang="en-US" sz="2000" dirty="0" smtClean="0">
                <a:latin typeface="Times New Roman"/>
                <a:ea typeface="Times New Roman"/>
                <a:cs typeface="Times New Roman"/>
              </a:rPr>
              <a:t>. </a:t>
            </a:r>
            <a:endParaRPr lang="en-US" sz="2000" dirty="0" smtClean="0">
              <a:latin typeface="Times New Roman"/>
              <a:ea typeface="Times New Roman"/>
              <a:cs typeface="Times New Roman"/>
            </a:endParaRPr>
          </a:p>
          <a:p>
            <a:pPr algn="just" rtl="0">
              <a:lnSpc>
                <a:spcPct val="150000"/>
              </a:lnSpc>
              <a:buClr>
                <a:srgbClr val="0070C0"/>
              </a:buClr>
              <a:buFont typeface="Wingdings" pitchFamily="2" charset="2"/>
              <a:buChar char="Ø"/>
            </a:pPr>
            <a:r>
              <a:rPr lang="en-US" sz="2000" dirty="0" smtClean="0">
                <a:latin typeface="Times New Roman"/>
                <a:ea typeface="Times New Roman"/>
                <a:cs typeface="Times New Roman"/>
              </a:rPr>
              <a:t>For </a:t>
            </a:r>
            <a:r>
              <a:rPr lang="en-US" sz="2000" dirty="0" smtClean="0">
                <a:latin typeface="Times New Roman"/>
                <a:ea typeface="Times New Roman"/>
                <a:cs typeface="Times New Roman"/>
              </a:rPr>
              <a:t>example, </a:t>
            </a:r>
            <a:r>
              <a:rPr lang="en-US" sz="2000" dirty="0" err="1" smtClean="0">
                <a:latin typeface="Times New Roman"/>
                <a:ea typeface="Times New Roman"/>
                <a:cs typeface="Times New Roman"/>
              </a:rPr>
              <a:t>peptostreptococci</a:t>
            </a:r>
            <a:r>
              <a:rPr lang="en-US" sz="2000" dirty="0" smtClean="0">
                <a:latin typeface="Times New Roman"/>
                <a:ea typeface="Times New Roman"/>
                <a:cs typeface="Times New Roman"/>
              </a:rPr>
              <a:t> and </a:t>
            </a:r>
            <a:r>
              <a:rPr lang="en-US" sz="2000" dirty="0" err="1" smtClean="0">
                <a:latin typeface="Times New Roman"/>
                <a:ea typeface="Times New Roman"/>
                <a:cs typeface="Times New Roman"/>
              </a:rPr>
              <a:t>viridans</a:t>
            </a:r>
            <a:r>
              <a:rPr lang="en-US" sz="2000" dirty="0" smtClean="0">
                <a:latin typeface="Times New Roman"/>
                <a:ea typeface="Times New Roman"/>
                <a:cs typeface="Times New Roman"/>
              </a:rPr>
              <a:t> </a:t>
            </a:r>
            <a:r>
              <a:rPr lang="en-US" sz="2000" dirty="0" smtClean="0">
                <a:latin typeface="Times New Roman"/>
                <a:ea typeface="Times New Roman"/>
                <a:cs typeface="Times New Roman"/>
              </a:rPr>
              <a:t>streptococci</a:t>
            </a:r>
            <a:r>
              <a:rPr lang="en-US" sz="2000" dirty="0" smtClean="0">
                <a:latin typeface="Times New Roman"/>
                <a:ea typeface="Times New Roman"/>
                <a:cs typeface="Times New Roman"/>
              </a:rPr>
              <a:t>, </a:t>
            </a:r>
            <a:r>
              <a:rPr lang="en-US" sz="2000" dirty="0" smtClean="0">
                <a:latin typeface="Times New Roman"/>
                <a:ea typeface="Times New Roman"/>
                <a:cs typeface="Times New Roman"/>
              </a:rPr>
              <a:t>both </a:t>
            </a:r>
            <a:r>
              <a:rPr lang="en-US" sz="2000" dirty="0" smtClean="0">
                <a:latin typeface="Times New Roman"/>
                <a:ea typeface="Times New Roman"/>
                <a:cs typeface="Times New Roman"/>
              </a:rPr>
              <a:t>members of the oral flora, are often found in brain abscesses following dental surgery</a:t>
            </a:r>
            <a:r>
              <a:rPr lang="en-US" sz="2000" dirty="0" smtClean="0">
                <a:latin typeface="Times New Roman"/>
                <a:ea typeface="Times New Roman"/>
                <a:cs typeface="Times New Roman"/>
              </a:rPr>
              <a:t>.</a:t>
            </a:r>
          </a:p>
          <a:p>
            <a:pPr algn="just" rtl="0">
              <a:lnSpc>
                <a:spcPct val="150000"/>
              </a:lnSpc>
              <a:buClr>
                <a:srgbClr val="0070C0"/>
              </a:buClr>
              <a:buFont typeface="Wingdings" pitchFamily="2" charset="2"/>
              <a:buChar char="Ø"/>
            </a:pPr>
            <a:r>
              <a:rPr lang="en-US" sz="2000" dirty="0" smtClean="0">
                <a:latin typeface="Times New Roman"/>
                <a:ea typeface="Times New Roman"/>
                <a:cs typeface="Times New Roman"/>
              </a:rPr>
              <a:t> </a:t>
            </a:r>
            <a:r>
              <a:rPr lang="en-US" sz="2000" i="1" dirty="0" err="1" smtClean="0">
                <a:latin typeface="Times New Roman"/>
                <a:ea typeface="Times New Roman"/>
                <a:cs typeface="Times New Roman"/>
              </a:rPr>
              <a:t>Peptostreptococcus</a:t>
            </a:r>
            <a:r>
              <a:rPr lang="en-US" sz="2000" i="1" dirty="0" smtClean="0">
                <a:latin typeface="Times New Roman"/>
                <a:ea typeface="Times New Roman"/>
                <a:cs typeface="Times New Roman"/>
              </a:rPr>
              <a:t> </a:t>
            </a:r>
            <a:r>
              <a:rPr lang="en-US" sz="2000" i="1" dirty="0" err="1" smtClean="0">
                <a:latin typeface="Times New Roman"/>
                <a:ea typeface="Times New Roman"/>
                <a:cs typeface="Times New Roman"/>
              </a:rPr>
              <a:t>magnus</a:t>
            </a:r>
            <a:r>
              <a:rPr lang="en-US" sz="2000" dirty="0" smtClean="0">
                <a:latin typeface="Times New Roman"/>
                <a:ea typeface="Times New Roman"/>
                <a:cs typeface="Times New Roman"/>
              </a:rPr>
              <a:t> and </a:t>
            </a:r>
            <a:r>
              <a:rPr lang="en-US" sz="2000" i="1" dirty="0" err="1" smtClean="0">
                <a:latin typeface="Times New Roman"/>
                <a:ea typeface="Times New Roman"/>
                <a:cs typeface="Times New Roman"/>
              </a:rPr>
              <a:t>Peptostreptococcus</a:t>
            </a:r>
            <a:r>
              <a:rPr lang="en-US" sz="2000" i="1" dirty="0" smtClean="0">
                <a:latin typeface="Times New Roman"/>
                <a:ea typeface="Times New Roman"/>
                <a:cs typeface="Times New Roman"/>
              </a:rPr>
              <a:t> </a:t>
            </a:r>
            <a:r>
              <a:rPr lang="en-US" sz="2000" i="1" dirty="0" err="1" smtClean="0">
                <a:latin typeface="Times New Roman"/>
                <a:ea typeface="Times New Roman"/>
                <a:cs typeface="Times New Roman"/>
              </a:rPr>
              <a:t>anaerobius</a:t>
            </a:r>
            <a:r>
              <a:rPr lang="en-US" sz="2000" dirty="0" smtClean="0">
                <a:latin typeface="Times New Roman"/>
                <a:ea typeface="Times New Roman"/>
                <a:cs typeface="Times New Roman"/>
              </a:rPr>
              <a:t> are the species frequently isolated from clinical specimens.</a:t>
            </a:r>
            <a:endParaRPr lang="en-US" sz="2000" dirty="0" smtClean="0">
              <a:latin typeface="Times New Roman"/>
              <a:ea typeface="Times New Roman"/>
            </a:endParaRPr>
          </a:p>
          <a:p>
            <a:pPr algn="l" rtl="0"/>
            <a:endParaRPr lang="ar-SA"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72000" cy="756000"/>
          </a:xfrm>
        </p:spPr>
        <p:txBody>
          <a:bodyPr>
            <a:normAutofit fontScale="90000"/>
          </a:bodyPr>
          <a:lstStyle/>
          <a:p>
            <a:pPr rtl="0"/>
            <a:r>
              <a:rPr lang="en-US" dirty="0" smtClean="0">
                <a:solidFill>
                  <a:schemeClr val="accent4">
                    <a:lumMod val="75000"/>
                  </a:schemeClr>
                </a:solidFill>
                <a:effectLst>
                  <a:glow rad="101600">
                    <a:schemeClr val="accent4">
                      <a:satMod val="175000"/>
                      <a:alpha val="40000"/>
                    </a:schemeClr>
                  </a:glow>
                </a:effectLst>
                <a:latin typeface="Times New Roman" pitchFamily="18" charset="0"/>
                <a:cs typeface="Times New Roman" pitchFamily="18" charset="0"/>
              </a:rPr>
              <a:t>Laboratory Diagnosis</a:t>
            </a:r>
            <a:endParaRPr lang="ar-SA" dirty="0"/>
          </a:p>
        </p:txBody>
      </p:sp>
      <p:sp>
        <p:nvSpPr>
          <p:cNvPr id="4" name="Content Placeholder 2"/>
          <p:cNvSpPr>
            <a:spLocks noGrp="1"/>
          </p:cNvSpPr>
          <p:nvPr>
            <p:ph idx="1"/>
          </p:nvPr>
        </p:nvSpPr>
        <p:spPr>
          <a:xfrm>
            <a:off x="247650" y="756000"/>
            <a:ext cx="8439150" cy="6102000"/>
          </a:xfrm>
        </p:spPr>
        <p:txBody>
          <a:bodyPr>
            <a:normAutofit fontScale="85000" lnSpcReduction="10000"/>
          </a:bodyPr>
          <a:lstStyle/>
          <a:p>
            <a:pPr algn="l" rtl="0">
              <a:buFont typeface="Wingdings" pitchFamily="2" charset="2"/>
              <a:buChar char="q"/>
            </a:pPr>
            <a:r>
              <a:rPr lang="en-US" sz="3400" b="1" u="sng" baseline="0" dirty="0" smtClean="0">
                <a:solidFill>
                  <a:schemeClr val="tx2">
                    <a:lumMod val="60000"/>
                    <a:lumOff val="40000"/>
                  </a:schemeClr>
                </a:solidFill>
                <a:latin typeface="Times New Roman" pitchFamily="18" charset="0"/>
                <a:cs typeface="Times New Roman" pitchFamily="18" charset="0"/>
              </a:rPr>
              <a:t>Specimen</a:t>
            </a:r>
            <a:r>
              <a:rPr lang="en-US" sz="3400" b="1" u="sng" baseline="0" dirty="0" smtClean="0">
                <a:solidFill>
                  <a:schemeClr val="tx2">
                    <a:lumMod val="60000"/>
                    <a:lumOff val="40000"/>
                  </a:schemeClr>
                </a:solidFill>
                <a:latin typeface="Times New Roman" pitchFamily="18" charset="0"/>
                <a:cs typeface="Times New Roman" pitchFamily="18" charset="0"/>
              </a:rPr>
              <a:t>:</a:t>
            </a:r>
          </a:p>
          <a:p>
            <a:pPr marL="457200" indent="-457200" algn="l" rtl="0">
              <a:buFont typeface="+mj-lt"/>
              <a:buAutoNum type="arabicPeriod"/>
            </a:pPr>
            <a:r>
              <a:rPr lang="en-US" sz="2400" i="1" baseline="0" dirty="0" smtClean="0">
                <a:latin typeface="Times New Roman" pitchFamily="18" charset="0"/>
                <a:cs typeface="Times New Roman" pitchFamily="18" charset="0"/>
              </a:rPr>
              <a:t>S. </a:t>
            </a:r>
            <a:r>
              <a:rPr lang="en-US" sz="2400" i="1" baseline="0" dirty="0" err="1" smtClean="0">
                <a:latin typeface="Times New Roman" pitchFamily="18" charset="0"/>
                <a:cs typeface="Times New Roman" pitchFamily="18" charset="0"/>
              </a:rPr>
              <a:t>pyogenes</a:t>
            </a:r>
            <a:r>
              <a:rPr lang="en-US" sz="2400" i="1" baseline="0" dirty="0" smtClean="0">
                <a:latin typeface="Times New Roman" pitchFamily="18" charset="0"/>
                <a:cs typeface="Times New Roman" pitchFamily="18" charset="0"/>
              </a:rPr>
              <a:t>- </a:t>
            </a:r>
            <a:r>
              <a:rPr lang="en-US" sz="2400" baseline="0" dirty="0" smtClean="0">
                <a:latin typeface="Times New Roman" pitchFamily="18" charset="0"/>
                <a:cs typeface="Times New Roman" pitchFamily="18" charset="0"/>
              </a:rPr>
              <a:t>Throat swab, pus, blood</a:t>
            </a:r>
          </a:p>
          <a:p>
            <a:pPr marL="457200" indent="-457200" algn="l" rtl="0">
              <a:buFont typeface="+mj-lt"/>
              <a:buAutoNum type="arabicPeriod"/>
            </a:pPr>
            <a:r>
              <a:rPr lang="en-US" sz="2400" i="1" baseline="0" dirty="0" smtClean="0">
                <a:latin typeface="Times New Roman" pitchFamily="18" charset="0"/>
                <a:cs typeface="Times New Roman" pitchFamily="18" charset="0"/>
              </a:rPr>
              <a:t>S. </a:t>
            </a:r>
            <a:r>
              <a:rPr lang="en-US" sz="2400" i="1" baseline="0" dirty="0" err="1" smtClean="0">
                <a:latin typeface="Times New Roman" pitchFamily="18" charset="0"/>
                <a:cs typeface="Times New Roman" pitchFamily="18" charset="0"/>
              </a:rPr>
              <a:t>agalactiae</a:t>
            </a:r>
            <a:r>
              <a:rPr lang="en-US" sz="2400" i="1" baseline="0" dirty="0" smtClean="0">
                <a:latin typeface="Times New Roman" pitchFamily="18" charset="0"/>
                <a:cs typeface="Times New Roman" pitchFamily="18" charset="0"/>
              </a:rPr>
              <a:t>- </a:t>
            </a:r>
            <a:r>
              <a:rPr lang="en-US" sz="2400" baseline="0" dirty="0" smtClean="0">
                <a:latin typeface="Times New Roman" pitchFamily="18" charset="0"/>
                <a:cs typeface="Times New Roman" pitchFamily="18" charset="0"/>
              </a:rPr>
              <a:t>High vaginal swab of women; blood and </a:t>
            </a:r>
            <a:r>
              <a:rPr lang="en-US" sz="2400" baseline="0" dirty="0" smtClean="0">
                <a:latin typeface="Times New Roman" pitchFamily="18" charset="0"/>
                <a:cs typeface="Times New Roman" pitchFamily="18" charset="0"/>
              </a:rPr>
              <a:t>cerebrospinal fluid </a:t>
            </a:r>
            <a:r>
              <a:rPr lang="en-US" sz="2400" baseline="0" dirty="0" smtClean="0">
                <a:latin typeface="Times New Roman" pitchFamily="18" charset="0"/>
                <a:cs typeface="Times New Roman" pitchFamily="18" charset="0"/>
              </a:rPr>
              <a:t>of new born</a:t>
            </a:r>
          </a:p>
          <a:p>
            <a:pPr marL="457200" indent="-457200" algn="l" rtl="0">
              <a:buFont typeface="+mj-lt"/>
              <a:buAutoNum type="arabicPeriod"/>
            </a:pPr>
            <a:r>
              <a:rPr lang="en-US" sz="2400" i="1" baseline="0" dirty="0" err="1" smtClean="0">
                <a:latin typeface="Times New Roman" pitchFamily="18" charset="0"/>
                <a:cs typeface="Times New Roman" pitchFamily="18" charset="0"/>
              </a:rPr>
              <a:t>Enterococci</a:t>
            </a:r>
            <a:r>
              <a:rPr lang="en-US" sz="2400" baseline="0" dirty="0" smtClean="0">
                <a:latin typeface="Times New Roman" pitchFamily="18" charset="0"/>
                <a:cs typeface="Times New Roman" pitchFamily="18" charset="0"/>
              </a:rPr>
              <a:t>- Blood, pus</a:t>
            </a:r>
          </a:p>
          <a:p>
            <a:pPr marL="457200" indent="-457200" algn="l" rtl="0">
              <a:buFont typeface="+mj-lt"/>
              <a:buAutoNum type="arabicPeriod"/>
            </a:pPr>
            <a:r>
              <a:rPr lang="en-US" sz="2400" i="1" baseline="0" dirty="0" err="1" smtClean="0">
                <a:latin typeface="Times New Roman" pitchFamily="18" charset="0"/>
                <a:cs typeface="Times New Roman" pitchFamily="18" charset="0"/>
              </a:rPr>
              <a:t>Viridans</a:t>
            </a:r>
            <a:r>
              <a:rPr lang="en-US" sz="2400" i="1" baseline="0" dirty="0" smtClean="0">
                <a:latin typeface="Times New Roman" pitchFamily="18" charset="0"/>
                <a:cs typeface="Times New Roman" pitchFamily="18" charset="0"/>
              </a:rPr>
              <a:t> streptococci- </a:t>
            </a:r>
            <a:r>
              <a:rPr lang="en-US" sz="2400" baseline="0" dirty="0" smtClean="0">
                <a:latin typeface="Times New Roman" pitchFamily="18" charset="0"/>
                <a:cs typeface="Times New Roman" pitchFamily="18" charset="0"/>
              </a:rPr>
              <a:t>Blood</a:t>
            </a:r>
          </a:p>
          <a:p>
            <a:pPr algn="l" rtl="0">
              <a:buFont typeface="Wingdings" pitchFamily="2" charset="2"/>
              <a:buChar char="q"/>
            </a:pPr>
            <a:r>
              <a:rPr lang="it-IT" sz="3400" b="1" u="sng" dirty="0" smtClean="0">
                <a:solidFill>
                  <a:schemeClr val="tx2">
                    <a:lumMod val="60000"/>
                    <a:lumOff val="40000"/>
                  </a:schemeClr>
                </a:solidFill>
                <a:latin typeface="Times New Roman" pitchFamily="18" charset="0"/>
                <a:cs typeface="Times New Roman" pitchFamily="18" charset="0"/>
              </a:rPr>
              <a:t>Smear</a:t>
            </a:r>
            <a:r>
              <a:rPr lang="it-IT" sz="3400" b="1" u="sng" dirty="0" smtClean="0">
                <a:solidFill>
                  <a:schemeClr val="tx2">
                    <a:lumMod val="60000"/>
                    <a:lumOff val="40000"/>
                  </a:schemeClr>
                </a:solidFill>
                <a:latin typeface="Times New Roman" pitchFamily="18" charset="0"/>
                <a:cs typeface="Times New Roman" pitchFamily="18" charset="0"/>
              </a:rPr>
              <a:t>: </a:t>
            </a:r>
            <a:r>
              <a:rPr lang="it-IT" sz="2400" dirty="0" smtClean="0">
                <a:latin typeface="Times New Roman" pitchFamily="18" charset="0"/>
                <a:cs typeface="Times New Roman" pitchFamily="18" charset="0"/>
              </a:rPr>
              <a:t>Non-motile gram-positive cocci in chains</a:t>
            </a:r>
          </a:p>
          <a:p>
            <a:pPr algn="l" rtl="0">
              <a:buFont typeface="Wingdings" pitchFamily="2" charset="2"/>
              <a:buChar char="q"/>
            </a:pPr>
            <a:r>
              <a:rPr lang="en-US" sz="2900" b="1" dirty="0" smtClean="0">
                <a:solidFill>
                  <a:schemeClr val="tx2">
                    <a:lumMod val="60000"/>
                    <a:lumOff val="40000"/>
                  </a:schemeClr>
                </a:solidFill>
                <a:latin typeface="Times New Roman" pitchFamily="18" charset="0"/>
                <a:cs typeface="Times New Roman" pitchFamily="18" charset="0"/>
              </a:rPr>
              <a:t>Culture, biochemical tests and sensitivity testing:</a:t>
            </a:r>
          </a:p>
          <a:p>
            <a:pPr marL="457200" indent="-457200" algn="l" rtl="0">
              <a:buFont typeface="+mj-lt"/>
              <a:buAutoNum type="arabicPeriod"/>
            </a:pPr>
            <a:r>
              <a:rPr lang="en-US" sz="2400" dirty="0" smtClean="0">
                <a:latin typeface="Times New Roman" pitchFamily="18" charset="0"/>
                <a:cs typeface="Times New Roman" pitchFamily="18" charset="0"/>
              </a:rPr>
              <a:t>Grow in aerobic and anaerobic environment at </a:t>
            </a:r>
            <a:r>
              <a:rPr lang="en-US" sz="2400" dirty="0" smtClean="0">
                <a:latin typeface="Times New Roman" pitchFamily="18" charset="0"/>
                <a:cs typeface="Times New Roman" pitchFamily="18" charset="0"/>
              </a:rPr>
              <a:t>a temperature </a:t>
            </a:r>
            <a:r>
              <a:rPr lang="en-US" sz="2400" dirty="0" smtClean="0">
                <a:latin typeface="Times New Roman" pitchFamily="18" charset="0"/>
                <a:cs typeface="Times New Roman" pitchFamily="18" charset="0"/>
              </a:rPr>
              <a:t>of 35-37 </a:t>
            </a:r>
            <a:r>
              <a:rPr lang="en-US" sz="6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c.</a:t>
            </a:r>
          </a:p>
          <a:p>
            <a:pPr marL="457200" indent="-457200" algn="l" rtl="0">
              <a:buFont typeface="+mj-lt"/>
              <a:buAutoNum type="arabicPeriod"/>
            </a:pPr>
            <a:r>
              <a:rPr lang="en-US" sz="2400" dirty="0" smtClean="0">
                <a:latin typeface="Times New Roman" pitchFamily="18" charset="0"/>
                <a:cs typeface="Times New Roman" pitchFamily="18" charset="0"/>
              </a:rPr>
              <a:t>Grow in ordinary media with shiny </a:t>
            </a:r>
            <a:r>
              <a:rPr lang="en-US" sz="2400" dirty="0" smtClean="0">
                <a:latin typeface="Times New Roman" pitchFamily="18" charset="0"/>
                <a:cs typeface="Times New Roman" pitchFamily="18" charset="0"/>
              </a:rPr>
              <a:t>or </a:t>
            </a:r>
            <a:r>
              <a:rPr lang="en-US" sz="2400" dirty="0" smtClean="0">
                <a:latin typeface="Times New Roman" pitchFamily="18" charset="0"/>
                <a:cs typeface="Times New Roman" pitchFamily="18" charset="0"/>
              </a:rPr>
              <a:t>dry colonies </a:t>
            </a:r>
            <a:r>
              <a:rPr lang="en-US" sz="2400" dirty="0" smtClean="0">
                <a:latin typeface="Times New Roman" pitchFamily="18" charset="0"/>
                <a:cs typeface="Times New Roman" pitchFamily="18" charset="0"/>
              </a:rPr>
              <a:t>with grey-white </a:t>
            </a:r>
            <a:r>
              <a:rPr lang="en-US" sz="2400" dirty="0" smtClean="0">
                <a:latin typeface="Times New Roman" pitchFamily="18" charset="0"/>
                <a:cs typeface="Times New Roman" pitchFamily="18" charset="0"/>
              </a:rPr>
              <a:t>or colorless appearance.</a:t>
            </a:r>
          </a:p>
          <a:p>
            <a:pPr algn="l" rtl="0">
              <a:buFont typeface="Wingdings" pitchFamily="2" charset="2"/>
              <a:buChar char="v"/>
            </a:pPr>
            <a:r>
              <a:rPr lang="en-US" sz="2400" b="1" i="1" u="sng" dirty="0" smtClean="0">
                <a:solidFill>
                  <a:schemeClr val="accent6">
                    <a:lumMod val="75000"/>
                  </a:schemeClr>
                </a:solidFill>
                <a:latin typeface="Times New Roman" pitchFamily="18" charset="0"/>
                <a:cs typeface="Times New Roman" pitchFamily="18" charset="0"/>
              </a:rPr>
              <a:t>S. </a:t>
            </a:r>
            <a:r>
              <a:rPr lang="en-US" sz="2400" b="1" i="1" u="sng" dirty="0" err="1" smtClean="0">
                <a:solidFill>
                  <a:schemeClr val="accent6">
                    <a:lumMod val="75000"/>
                  </a:schemeClr>
                </a:solidFill>
                <a:latin typeface="Times New Roman" pitchFamily="18" charset="0"/>
                <a:cs typeface="Times New Roman" pitchFamily="18" charset="0"/>
              </a:rPr>
              <a:t>pyogenes</a:t>
            </a:r>
            <a:r>
              <a:rPr lang="en-US" sz="2400" b="1" i="1" u="sng" dirty="0" smtClean="0">
                <a:solidFill>
                  <a:schemeClr val="accent6">
                    <a:lumMod val="75000"/>
                  </a:schemeClr>
                </a:solidFill>
                <a:latin typeface="Times New Roman" pitchFamily="18" charset="0"/>
                <a:cs typeface="Times New Roman" pitchFamily="18" charset="0"/>
              </a:rPr>
              <a:t>- </a:t>
            </a:r>
            <a:endParaRPr lang="en-US" sz="2400" b="1" i="1" u="sng" dirty="0" smtClean="0">
              <a:solidFill>
                <a:schemeClr val="accent6">
                  <a:lumMod val="75000"/>
                </a:schemeClr>
              </a:solidFill>
              <a:latin typeface="Times New Roman" pitchFamily="18" charset="0"/>
              <a:cs typeface="Times New Roman" pitchFamily="18" charset="0"/>
            </a:endParaRPr>
          </a:p>
          <a:p>
            <a:pPr algn="l" rtl="0"/>
            <a:r>
              <a:rPr lang="en-US" sz="2400" dirty="0" smtClean="0">
                <a:latin typeface="Times New Roman" pitchFamily="18" charset="0"/>
                <a:cs typeface="Times New Roman" pitchFamily="18" charset="0"/>
              </a:rPr>
              <a:t>Shows </a:t>
            </a:r>
            <a:r>
              <a:rPr lang="en-US" sz="2400" dirty="0" smtClean="0">
                <a:latin typeface="Times New Roman" pitchFamily="18" charset="0"/>
                <a:ea typeface="Times New Roman"/>
                <a:cs typeface="Times New Roman" pitchFamily="18" charset="0"/>
              </a:rPr>
              <a:t>small, translucent </a:t>
            </a:r>
            <a:r>
              <a:rPr lang="en-US" sz="1800" dirty="0" smtClean="0">
                <a:latin typeface="Times New Roman" pitchFamily="18" charset="0"/>
                <a:ea typeface="Calibri"/>
                <a:cs typeface="Times New Roman" pitchFamily="18" charset="0"/>
              </a:rPr>
              <a:t>β</a:t>
            </a:r>
            <a:r>
              <a:rPr lang="en-US" sz="2400" dirty="0" smtClean="0">
                <a:latin typeface="Times New Roman" pitchFamily="18" charset="0"/>
                <a:ea typeface="Times New Roman"/>
                <a:cs typeface="Times New Roman" pitchFamily="18" charset="0"/>
              </a:rPr>
              <a:t>-hemolytic colonies in 18 to 48 hours </a:t>
            </a:r>
            <a:r>
              <a:rPr lang="en-US" sz="2400" dirty="0" smtClean="0">
                <a:latin typeface="Times New Roman" pitchFamily="18" charset="0"/>
                <a:ea typeface="Times New Roman"/>
                <a:cs typeface="Times New Roman" pitchFamily="18" charset="0"/>
              </a:rPr>
              <a:t>(</a:t>
            </a:r>
            <a:r>
              <a:rPr lang="en-US" sz="2400" dirty="0" smtClean="0">
                <a:latin typeface="Times New Roman" pitchFamily="18" charset="0"/>
                <a:cs typeface="Times New Roman" pitchFamily="18" charset="0"/>
              </a:rPr>
              <a:t>clear </a:t>
            </a:r>
            <a:r>
              <a:rPr lang="en-US" sz="2400" dirty="0" smtClean="0">
                <a:latin typeface="Times New Roman" pitchFamily="18" charset="0"/>
                <a:cs typeface="Times New Roman" pitchFamily="18" charset="0"/>
              </a:rPr>
              <a:t>zone of </a:t>
            </a:r>
            <a:r>
              <a:rPr lang="en-US" sz="2400" dirty="0" err="1" smtClean="0">
                <a:latin typeface="Times New Roman" pitchFamily="18" charset="0"/>
                <a:cs typeface="Times New Roman" pitchFamily="18" charset="0"/>
              </a:rPr>
              <a:t>hemolysis</a:t>
            </a:r>
            <a:r>
              <a:rPr lang="en-US" sz="2400" dirty="0" smtClean="0">
                <a:latin typeface="Times New Roman" pitchFamily="18" charset="0"/>
                <a:cs typeface="Times New Roman" pitchFamily="18" charset="0"/>
              </a:rPr>
              <a:t> in blood </a:t>
            </a:r>
            <a:r>
              <a:rPr lang="en-US" sz="2400" dirty="0" smtClean="0">
                <a:latin typeface="Times New Roman" pitchFamily="18" charset="0"/>
                <a:cs typeface="Times New Roman" pitchFamily="18" charset="0"/>
              </a:rPr>
              <a:t>agar plate).</a:t>
            </a:r>
            <a:endParaRPr lang="en-US" sz="2400" dirty="0" smtClean="0">
              <a:latin typeface="Times New Roman" pitchFamily="18" charset="0"/>
              <a:cs typeface="Times New Roman" pitchFamily="18" charset="0"/>
            </a:endParaRPr>
          </a:p>
          <a:p>
            <a:pPr algn="l" rtl="0"/>
            <a:r>
              <a:rPr lang="en-US" sz="2400" dirty="0" smtClean="0">
                <a:latin typeface="Times New Roman" pitchFamily="18" charset="0"/>
                <a:cs typeface="Times New Roman" pitchFamily="18" charset="0"/>
              </a:rPr>
              <a:t>Does not grow in </a:t>
            </a:r>
            <a:r>
              <a:rPr lang="en-US" sz="2400" dirty="0" err="1" smtClean="0">
                <a:latin typeface="Times New Roman" pitchFamily="18" charset="0"/>
                <a:cs typeface="Times New Roman" pitchFamily="18" charset="0"/>
              </a:rPr>
              <a:t>mac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Conkey</a:t>
            </a:r>
            <a:r>
              <a:rPr lang="en-US" sz="2400" dirty="0" smtClean="0">
                <a:latin typeface="Times New Roman" pitchFamily="18" charset="0"/>
                <a:cs typeface="Times New Roman" pitchFamily="18" charset="0"/>
              </a:rPr>
              <a:t> agar plate.</a:t>
            </a:r>
          </a:p>
          <a:p>
            <a:pPr algn="l" rtl="0"/>
            <a:r>
              <a:rPr lang="en-US" sz="2400" dirty="0" err="1" smtClean="0">
                <a:latin typeface="Times New Roman" pitchFamily="18" charset="0"/>
                <a:cs typeface="Times New Roman" pitchFamily="18" charset="0"/>
              </a:rPr>
              <a:t>Bacitracin</a:t>
            </a:r>
            <a:r>
              <a:rPr lang="en-US" sz="2400" dirty="0" smtClean="0">
                <a:latin typeface="Times New Roman" pitchFamily="18" charset="0"/>
                <a:cs typeface="Times New Roman" pitchFamily="18" charset="0"/>
              </a:rPr>
              <a:t> sensitive.</a:t>
            </a:r>
          </a:p>
          <a:p>
            <a:pPr algn="l" rtl="0"/>
            <a:r>
              <a:rPr lang="en-US" sz="2400" dirty="0" err="1" smtClean="0">
                <a:latin typeface="Times New Roman" pitchFamily="18" charset="0"/>
                <a:cs typeface="Times New Roman" pitchFamily="18" charset="0"/>
              </a:rPr>
              <a:t>Pyrrolidonyl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Arylamidase</a:t>
            </a:r>
            <a:r>
              <a:rPr lang="en-US" sz="2400" dirty="0" smtClean="0">
                <a:latin typeface="Times New Roman" pitchFamily="18" charset="0"/>
                <a:cs typeface="Times New Roman" pitchFamily="18" charset="0"/>
              </a:rPr>
              <a:t> (PYR) </a:t>
            </a:r>
            <a:r>
              <a:rPr lang="en-US" sz="2400" dirty="0" smtClean="0">
                <a:latin typeface="Times New Roman" pitchFamily="18" charset="0"/>
                <a:cs typeface="Times New Roman" pitchFamily="18" charset="0"/>
              </a:rPr>
              <a:t>Test: Positive</a:t>
            </a:r>
            <a:endParaRPr lang="en-US" sz="2400" dirty="0" smtClean="0">
              <a:latin typeface="Times New Roman" pitchFamily="18" charset="0"/>
              <a:cs typeface="Times New Roman" pitchFamily="18" charset="0"/>
            </a:endParaRPr>
          </a:p>
          <a:p>
            <a:pPr algn="l" rtl="0">
              <a:buNone/>
            </a:pPr>
            <a:endParaRPr lang="en-US" sz="2400" baseline="0" dirty="0" smtClean="0">
              <a:latin typeface="Times New Roman" pitchFamily="18" charset="0"/>
              <a:cs typeface="Times New Roman" pitchFamily="18" charset="0"/>
            </a:endParaRPr>
          </a:p>
          <a:p>
            <a:pPr algn="l" rtl="0">
              <a:buNone/>
            </a:pPr>
            <a:endParaRPr lang="en-US" sz="2400" baseline="0" dirty="0" smtClean="0">
              <a:latin typeface="Times New Roman" pitchFamily="18" charset="0"/>
              <a:cs typeface="Times New Roman" pitchFamily="18" charset="0"/>
            </a:endParaRPr>
          </a:p>
          <a:p>
            <a:pPr algn="l" rtl="0">
              <a:buNone/>
            </a:pP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39150" cy="5168900"/>
          </a:xfrm>
        </p:spPr>
        <p:txBody>
          <a:bodyPr>
            <a:normAutofit fontScale="70000" lnSpcReduction="20000"/>
          </a:bodyPr>
          <a:lstStyle/>
          <a:p>
            <a:pPr algn="l" rtl="0">
              <a:buFont typeface="Wingdings" pitchFamily="2" charset="2"/>
              <a:buChar char="v"/>
            </a:pPr>
            <a:r>
              <a:rPr lang="en-US" b="1" i="1" baseline="0" dirty="0" smtClean="0">
                <a:solidFill>
                  <a:schemeClr val="accent6">
                    <a:lumMod val="75000"/>
                  </a:schemeClr>
                </a:solidFill>
                <a:latin typeface="Times New Roman" pitchFamily="18" charset="0"/>
                <a:cs typeface="Times New Roman" pitchFamily="18" charset="0"/>
              </a:rPr>
              <a:t>S. </a:t>
            </a:r>
            <a:r>
              <a:rPr lang="en-US" b="1" i="1" baseline="0" dirty="0" err="1" smtClean="0">
                <a:solidFill>
                  <a:schemeClr val="accent6">
                    <a:lumMod val="75000"/>
                  </a:schemeClr>
                </a:solidFill>
                <a:latin typeface="Times New Roman" pitchFamily="18" charset="0"/>
                <a:cs typeface="Times New Roman" pitchFamily="18" charset="0"/>
              </a:rPr>
              <a:t>agalactiae</a:t>
            </a:r>
            <a:r>
              <a:rPr lang="en-US" b="1" i="1" baseline="0" dirty="0" smtClean="0">
                <a:solidFill>
                  <a:schemeClr val="accent6">
                    <a:lumMod val="75000"/>
                  </a:schemeClr>
                </a:solidFill>
                <a:latin typeface="Times New Roman" pitchFamily="18" charset="0"/>
                <a:cs typeface="Times New Roman" pitchFamily="18" charset="0"/>
              </a:rPr>
              <a:t>- </a:t>
            </a:r>
            <a:endParaRPr lang="en-US" b="1" i="1" baseline="0" dirty="0" smtClean="0">
              <a:solidFill>
                <a:schemeClr val="accent6">
                  <a:lumMod val="75000"/>
                </a:schemeClr>
              </a:solidFill>
              <a:latin typeface="Times New Roman" pitchFamily="18" charset="0"/>
              <a:cs typeface="Times New Roman" pitchFamily="18" charset="0"/>
            </a:endParaRPr>
          </a:p>
          <a:p>
            <a:pPr algn="l" rtl="0">
              <a:lnSpc>
                <a:spcPct val="120000"/>
              </a:lnSpc>
            </a:pPr>
            <a:r>
              <a:rPr lang="en-US" baseline="0" dirty="0" smtClean="0">
                <a:latin typeface="Times New Roman" pitchFamily="18" charset="0"/>
                <a:cs typeface="Times New Roman" pitchFamily="18" charset="0"/>
              </a:rPr>
              <a:t>Shows </a:t>
            </a:r>
            <a:r>
              <a:rPr lang="en-US" baseline="0" dirty="0" smtClean="0">
                <a:latin typeface="Times New Roman" pitchFamily="18" charset="0"/>
                <a:cs typeface="Times New Roman" pitchFamily="18" charset="0"/>
              </a:rPr>
              <a:t>clear zone of </a:t>
            </a:r>
            <a:r>
              <a:rPr lang="en-US" baseline="0" dirty="0" err="1" smtClean="0">
                <a:latin typeface="Times New Roman" pitchFamily="18" charset="0"/>
                <a:cs typeface="Times New Roman" pitchFamily="18" charset="0"/>
              </a:rPr>
              <a:t>hemolysis</a:t>
            </a:r>
            <a:r>
              <a:rPr lang="en-US" baseline="0" dirty="0" smtClean="0">
                <a:latin typeface="Times New Roman" pitchFamily="18" charset="0"/>
                <a:cs typeface="Times New Roman" pitchFamily="18" charset="0"/>
              </a:rPr>
              <a:t> in blood </a:t>
            </a:r>
            <a:r>
              <a:rPr lang="en-US" baseline="0" dirty="0" smtClean="0">
                <a:latin typeface="Times New Roman" pitchFamily="18" charset="0"/>
                <a:cs typeface="Times New Roman" pitchFamily="18" charset="0"/>
              </a:rPr>
              <a:t>agar plate</a:t>
            </a:r>
            <a:r>
              <a:rPr lang="en-US" baseline="0" dirty="0" smtClean="0">
                <a:latin typeface="Times New Roman" pitchFamily="18" charset="0"/>
                <a:cs typeface="Times New Roman" pitchFamily="18" charset="0"/>
              </a:rPr>
              <a:t>.</a:t>
            </a:r>
          </a:p>
          <a:p>
            <a:pPr algn="l" rtl="0">
              <a:lnSpc>
                <a:spcPct val="120000"/>
              </a:lnSpc>
            </a:pPr>
            <a:r>
              <a:rPr lang="en-US" baseline="0" dirty="0" smtClean="0">
                <a:latin typeface="Times New Roman" pitchFamily="18" charset="0"/>
                <a:cs typeface="Times New Roman" pitchFamily="18" charset="0"/>
              </a:rPr>
              <a:t>May show double zone of </a:t>
            </a:r>
            <a:r>
              <a:rPr lang="en-US" baseline="0" dirty="0" err="1" smtClean="0">
                <a:latin typeface="Times New Roman" pitchFamily="18" charset="0"/>
                <a:cs typeface="Times New Roman" pitchFamily="18" charset="0"/>
              </a:rPr>
              <a:t>hemolysis</a:t>
            </a:r>
            <a:r>
              <a:rPr lang="en-US" baseline="0" dirty="0" smtClean="0">
                <a:latin typeface="Times New Roman" pitchFamily="18" charset="0"/>
                <a:cs typeface="Times New Roman" pitchFamily="18" charset="0"/>
              </a:rPr>
              <a:t> </a:t>
            </a:r>
            <a:r>
              <a:rPr lang="en-US" baseline="0" dirty="0" smtClean="0">
                <a:latin typeface="Times New Roman" pitchFamily="18" charset="0"/>
                <a:cs typeface="Times New Roman" pitchFamily="18" charset="0"/>
              </a:rPr>
              <a:t>when</a:t>
            </a:r>
            <a:r>
              <a:rPr lang="en-US" dirty="0" smtClean="0">
                <a:latin typeface="Times New Roman" pitchFamily="18" charset="0"/>
                <a:cs typeface="Times New Roman" pitchFamily="18" charset="0"/>
              </a:rPr>
              <a:t> </a:t>
            </a:r>
            <a:r>
              <a:rPr lang="en-US" baseline="0" dirty="0" smtClean="0">
                <a:latin typeface="Times New Roman" pitchFamily="18" charset="0"/>
                <a:cs typeface="Times New Roman" pitchFamily="18" charset="0"/>
              </a:rPr>
              <a:t>incubated </a:t>
            </a:r>
            <a:r>
              <a:rPr lang="en-US" baseline="0" dirty="0" err="1" smtClean="0">
                <a:latin typeface="Times New Roman" pitchFamily="18" charset="0"/>
                <a:cs typeface="Times New Roman" pitchFamily="18" charset="0"/>
              </a:rPr>
              <a:t>anaerobically</a:t>
            </a:r>
            <a:endParaRPr lang="en-US" baseline="0" dirty="0" smtClean="0">
              <a:latin typeface="Times New Roman" pitchFamily="18" charset="0"/>
              <a:cs typeface="Times New Roman" pitchFamily="18" charset="0"/>
            </a:endParaRPr>
          </a:p>
          <a:p>
            <a:pPr algn="l" rtl="0">
              <a:lnSpc>
                <a:spcPct val="120000"/>
              </a:lnSpc>
            </a:pPr>
            <a:r>
              <a:rPr lang="en-US" baseline="0" dirty="0" smtClean="0">
                <a:latin typeface="Times New Roman" pitchFamily="18" charset="0"/>
                <a:cs typeface="Times New Roman" pitchFamily="18" charset="0"/>
              </a:rPr>
              <a:t>Active in </a:t>
            </a:r>
            <a:r>
              <a:rPr lang="en-US" baseline="0" dirty="0" err="1" smtClean="0">
                <a:latin typeface="Times New Roman" pitchFamily="18" charset="0"/>
                <a:cs typeface="Times New Roman" pitchFamily="18" charset="0"/>
              </a:rPr>
              <a:t>hippurate</a:t>
            </a:r>
            <a:r>
              <a:rPr lang="en-US" baseline="0" dirty="0" smtClean="0">
                <a:latin typeface="Times New Roman" pitchFamily="18" charset="0"/>
                <a:cs typeface="Times New Roman" pitchFamily="18" charset="0"/>
              </a:rPr>
              <a:t> hydrolysis</a:t>
            </a:r>
          </a:p>
          <a:p>
            <a:pPr algn="l" rtl="0">
              <a:lnSpc>
                <a:spcPct val="120000"/>
              </a:lnSpc>
            </a:pPr>
            <a:r>
              <a:rPr lang="en-US" baseline="0" dirty="0" smtClean="0">
                <a:latin typeface="Times New Roman" pitchFamily="18" charset="0"/>
                <a:cs typeface="Times New Roman" pitchFamily="18" charset="0"/>
              </a:rPr>
              <a:t>CAMP test is used to identify the bacteria</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Depend on the production </a:t>
            </a:r>
            <a:r>
              <a:rPr lang="en-US" dirty="0" smtClean="0">
                <a:latin typeface="Times New Roman" pitchFamily="18" charset="0"/>
                <a:cs typeface="Times New Roman" pitchFamily="18" charset="0"/>
              </a:rPr>
              <a:t>of a protein that causes enhanced </a:t>
            </a:r>
            <a:r>
              <a:rPr lang="en-US" dirty="0" err="1" smtClean="0">
                <a:latin typeface="Times New Roman" pitchFamily="18" charset="0"/>
                <a:cs typeface="Times New Roman" pitchFamily="18" charset="0"/>
              </a:rPr>
              <a:t>hemolysis</a:t>
            </a:r>
            <a:r>
              <a:rPr lang="en-US" dirty="0" smtClean="0">
                <a:latin typeface="Times New Roman" pitchFamily="18" charset="0"/>
                <a:cs typeface="Times New Roman" pitchFamily="18" charset="0"/>
              </a:rPr>
              <a:t> on sheep blood agar when combined with β-</a:t>
            </a:r>
            <a:r>
              <a:rPr lang="en-US" dirty="0" err="1" smtClean="0">
                <a:latin typeface="Times New Roman" pitchFamily="18" charset="0"/>
                <a:cs typeface="Times New Roman" pitchFamily="18" charset="0"/>
              </a:rPr>
              <a:t>hemolysin</a:t>
            </a:r>
            <a:r>
              <a:rPr lang="en-US" dirty="0" smtClean="0">
                <a:latin typeface="Times New Roman" pitchFamily="18" charset="0"/>
                <a:cs typeface="Times New Roman" pitchFamily="18" charset="0"/>
              </a:rPr>
              <a:t> of </a:t>
            </a:r>
            <a:r>
              <a:rPr lang="en-US" i="1" dirty="0" smtClean="0">
                <a:latin typeface="Times New Roman" pitchFamily="18" charset="0"/>
                <a:cs typeface="Times New Roman" pitchFamily="18" charset="0"/>
              </a:rPr>
              <a:t>Sta. </a:t>
            </a:r>
            <a:r>
              <a:rPr lang="en-US" i="1" dirty="0" err="1" smtClean="0">
                <a:latin typeface="Times New Roman" pitchFamily="18" charset="0"/>
                <a:cs typeface="Times New Roman" pitchFamily="18" charset="0"/>
              </a:rPr>
              <a:t>aureus</a:t>
            </a:r>
            <a:r>
              <a:rPr lang="en-US" dirty="0" smtClean="0">
                <a:latin typeface="Times New Roman" pitchFamily="18" charset="0"/>
                <a:cs typeface="Times New Roman" pitchFamily="18" charset="0"/>
              </a:rPr>
              <a:t> (CAMP test). </a:t>
            </a:r>
            <a:endParaRPr lang="en-US" dirty="0" smtClean="0">
              <a:latin typeface="Times New Roman" pitchFamily="18" charset="0"/>
              <a:cs typeface="Times New Roman" pitchFamily="18" charset="0"/>
            </a:endParaRPr>
          </a:p>
          <a:p>
            <a:pPr algn="l" rtl="0">
              <a:lnSpc>
                <a:spcPct val="120000"/>
              </a:lnSpc>
              <a:buNone/>
            </a:pPr>
            <a:endParaRPr lang="en-US" baseline="0" dirty="0" smtClean="0">
              <a:latin typeface="Times New Roman" pitchFamily="18" charset="0"/>
              <a:cs typeface="Times New Roman" pitchFamily="18" charset="0"/>
            </a:endParaRPr>
          </a:p>
          <a:p>
            <a:pPr algn="l" rtl="0">
              <a:buFont typeface="Wingdings" pitchFamily="2" charset="2"/>
              <a:buChar char="v"/>
            </a:pPr>
            <a:r>
              <a:rPr lang="en-US" b="1" i="1" baseline="0" dirty="0" err="1" smtClean="0">
                <a:solidFill>
                  <a:schemeClr val="accent6">
                    <a:lumMod val="75000"/>
                  </a:schemeClr>
                </a:solidFill>
                <a:latin typeface="Times New Roman" pitchFamily="18" charset="0"/>
                <a:cs typeface="Times New Roman" pitchFamily="18" charset="0"/>
              </a:rPr>
              <a:t>Viridans</a:t>
            </a:r>
            <a:r>
              <a:rPr lang="en-US" b="1" i="1" baseline="0" dirty="0" smtClean="0">
                <a:solidFill>
                  <a:schemeClr val="accent6">
                    <a:lumMod val="75000"/>
                  </a:schemeClr>
                </a:solidFill>
                <a:latin typeface="Times New Roman" pitchFamily="18" charset="0"/>
                <a:cs typeface="Times New Roman" pitchFamily="18" charset="0"/>
              </a:rPr>
              <a:t> streptococci- </a:t>
            </a:r>
            <a:endParaRPr lang="en-US" b="1" i="1" baseline="0" dirty="0" smtClean="0">
              <a:solidFill>
                <a:schemeClr val="accent6">
                  <a:lumMod val="75000"/>
                </a:schemeClr>
              </a:solidFill>
              <a:latin typeface="Times New Roman" pitchFamily="18" charset="0"/>
              <a:cs typeface="Times New Roman" pitchFamily="18" charset="0"/>
            </a:endParaRPr>
          </a:p>
          <a:p>
            <a:pPr algn="l" rtl="0">
              <a:lnSpc>
                <a:spcPct val="120000"/>
              </a:lnSpc>
            </a:pPr>
            <a:r>
              <a:rPr lang="en-US" baseline="0" dirty="0" smtClean="0">
                <a:latin typeface="Times New Roman" pitchFamily="18" charset="0"/>
                <a:cs typeface="Times New Roman" pitchFamily="18" charset="0"/>
              </a:rPr>
              <a:t>Show </a:t>
            </a:r>
            <a:r>
              <a:rPr lang="en-US" baseline="0" dirty="0" smtClean="0">
                <a:latin typeface="Times New Roman" pitchFamily="18" charset="0"/>
                <a:cs typeface="Times New Roman" pitchFamily="18" charset="0"/>
              </a:rPr>
              <a:t>greenish discoloration of blood </a:t>
            </a:r>
            <a:r>
              <a:rPr lang="en-US" baseline="0" dirty="0" smtClean="0">
                <a:latin typeface="Times New Roman" pitchFamily="18" charset="0"/>
                <a:cs typeface="Times New Roman" pitchFamily="18" charset="0"/>
              </a:rPr>
              <a:t>agar plate</a:t>
            </a:r>
            <a:r>
              <a:rPr lang="en-US" dirty="0" smtClean="0">
                <a:latin typeface="Times New Roman" pitchFamily="18" charset="0"/>
                <a:cs typeface="Times New Roman" pitchFamily="18" charset="0"/>
              </a:rPr>
              <a:t>.</a:t>
            </a:r>
          </a:p>
          <a:p>
            <a:pPr algn="l" rtl="0">
              <a:lnSpc>
                <a:spcPct val="120000"/>
              </a:lnSpc>
            </a:pPr>
            <a:r>
              <a:rPr lang="en-US" dirty="0" err="1" smtClean="0">
                <a:latin typeface="Times New Roman" pitchFamily="18" charset="0"/>
                <a:cs typeface="Times New Roman" pitchFamily="18" charset="0"/>
              </a:rPr>
              <a:t>Optochin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resistant.</a:t>
            </a:r>
          </a:p>
          <a:p>
            <a:pPr algn="l" rtl="0">
              <a:lnSpc>
                <a:spcPct val="120000"/>
              </a:lnSpc>
            </a:pPr>
            <a:r>
              <a:rPr lang="en-US" dirty="0" smtClean="0">
                <a:latin typeface="Times New Roman" pitchFamily="18" charset="0"/>
                <a:cs typeface="Times New Roman" pitchFamily="18" charset="0"/>
              </a:rPr>
              <a:t>Not soluble in bile salts.</a:t>
            </a:r>
          </a:p>
          <a:p>
            <a:pPr algn="l" rtl="0">
              <a:lnSpc>
                <a:spcPct val="120000"/>
              </a:lnSpc>
            </a:pPr>
            <a:r>
              <a:rPr lang="en-US" dirty="0" smtClean="0">
                <a:latin typeface="Times New Roman" pitchFamily="18" charset="0"/>
                <a:cs typeface="Times New Roman" pitchFamily="18" charset="0"/>
              </a:rPr>
              <a:t>Do not ferment </a:t>
            </a:r>
            <a:r>
              <a:rPr lang="en-US" dirty="0" err="1" smtClean="0">
                <a:latin typeface="Times New Roman" pitchFamily="18" charset="0"/>
                <a:cs typeface="Times New Roman" pitchFamily="18" charset="0"/>
              </a:rPr>
              <a:t>inulin</a:t>
            </a:r>
            <a:r>
              <a:rPr lang="en-US" dirty="0" smtClean="0">
                <a:latin typeface="Times New Roman" pitchFamily="18" charset="0"/>
                <a:cs typeface="Times New Roman" pitchFamily="18" charset="0"/>
              </a:rPr>
              <a:t>.</a:t>
            </a:r>
          </a:p>
          <a:p>
            <a:pPr algn="l" rtl="0"/>
            <a:endParaRPr lang="en-US" baseline="0" dirty="0" smtClean="0">
              <a:latin typeface="Times New Roman" pitchFamily="18" charset="0"/>
              <a:cs typeface="Times New Roman" pitchFamily="18" charset="0"/>
            </a:endParaRPr>
          </a:p>
          <a:p>
            <a:pPr algn="l" rtl="0"/>
            <a:endParaRPr lang="ar-SA" dirty="0">
              <a:latin typeface="Times New Roman" pitchFamily="18" charset="0"/>
              <a:cs typeface="Times New Roman" pitchFamily="18" charset="0"/>
            </a:endParaRPr>
          </a:p>
        </p:txBody>
      </p:sp>
      <p:sp>
        <p:nvSpPr>
          <p:cNvPr id="4" name="Title 1"/>
          <p:cNvSpPr>
            <a:spLocks noGrp="1"/>
          </p:cNvSpPr>
          <p:nvPr>
            <p:ph type="title"/>
          </p:nvPr>
        </p:nvSpPr>
        <p:spPr>
          <a:xfrm>
            <a:off x="457199" y="0"/>
            <a:ext cx="7299325" cy="1143000"/>
          </a:xfrm>
        </p:spPr>
        <p:txBody>
          <a:bodyPr>
            <a:normAutofit/>
          </a:bodyPr>
          <a:lstStyle/>
          <a:p>
            <a:pPr rtl="0"/>
            <a:r>
              <a:rPr lang="en-US" dirty="0" smtClean="0">
                <a:solidFill>
                  <a:schemeClr val="accent4">
                    <a:lumMod val="75000"/>
                  </a:schemeClr>
                </a:solidFill>
                <a:effectLst>
                  <a:glow rad="101600">
                    <a:schemeClr val="accent4">
                      <a:satMod val="175000"/>
                      <a:alpha val="40000"/>
                    </a:schemeClr>
                  </a:glow>
                </a:effectLst>
                <a:latin typeface="Times New Roman" pitchFamily="18" charset="0"/>
                <a:cs typeface="Times New Roman" pitchFamily="18" charset="0"/>
              </a:rPr>
              <a:t>Laboratory Diagnosis</a:t>
            </a:r>
            <a:endParaRPr lang="ar-S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Autofit/>
          </a:bodyPr>
          <a:lstStyle/>
          <a:p>
            <a:pPr algn="l" rtl="0">
              <a:buFont typeface="Wingdings" pitchFamily="2" charset="2"/>
              <a:buChar char="v"/>
            </a:pPr>
            <a:r>
              <a:rPr lang="en-US" sz="2000" b="1" dirty="0" err="1" smtClean="0">
                <a:solidFill>
                  <a:schemeClr val="accent6">
                    <a:lumMod val="75000"/>
                  </a:schemeClr>
                </a:solidFill>
                <a:latin typeface="Times New Roman" pitchFamily="18" charset="0"/>
                <a:cs typeface="Times New Roman" pitchFamily="18" charset="0"/>
              </a:rPr>
              <a:t>Enterococci</a:t>
            </a:r>
            <a:r>
              <a:rPr lang="en-US" sz="2000" b="1" dirty="0" smtClean="0">
                <a:solidFill>
                  <a:schemeClr val="accent6">
                    <a:lumMod val="75000"/>
                  </a:schemeClr>
                </a:solidFill>
                <a:latin typeface="Times New Roman" pitchFamily="18" charset="0"/>
                <a:cs typeface="Times New Roman" pitchFamily="18" charset="0"/>
              </a:rPr>
              <a:t>-</a:t>
            </a:r>
          </a:p>
          <a:p>
            <a:pPr algn="l" rtl="0"/>
            <a:r>
              <a:rPr lang="en-US" sz="2000" baseline="0" dirty="0" smtClean="0">
                <a:latin typeface="Times New Roman" pitchFamily="18" charset="0"/>
                <a:cs typeface="Times New Roman" pitchFamily="18" charset="0"/>
              </a:rPr>
              <a:t>Non-hemolytic </a:t>
            </a:r>
            <a:r>
              <a:rPr lang="en-US" sz="2000" baseline="0" dirty="0" smtClean="0">
                <a:latin typeface="Times New Roman" pitchFamily="18" charset="0"/>
                <a:cs typeface="Times New Roman" pitchFamily="18" charset="0"/>
              </a:rPr>
              <a:t>or </a:t>
            </a:r>
            <a:r>
              <a:rPr lang="el-GR" sz="2000" baseline="0" dirty="0" smtClean="0">
                <a:latin typeface="Times New Roman" pitchFamily="18" charset="0"/>
                <a:cs typeface="Times New Roman" pitchFamily="18" charset="0"/>
              </a:rPr>
              <a:t>α </a:t>
            </a:r>
            <a:r>
              <a:rPr lang="en-US" sz="2000" baseline="0" dirty="0" smtClean="0">
                <a:latin typeface="Times New Roman" pitchFamily="18" charset="0"/>
                <a:cs typeface="Times New Roman" pitchFamily="18" charset="0"/>
              </a:rPr>
              <a:t>hemolytic changes in blood </a:t>
            </a:r>
            <a:r>
              <a:rPr lang="en-US" sz="2000" baseline="0" dirty="0" smtClean="0">
                <a:latin typeface="Times New Roman" pitchFamily="18" charset="0"/>
                <a:cs typeface="Times New Roman" pitchFamily="18" charset="0"/>
              </a:rPr>
              <a:t>agar plate</a:t>
            </a:r>
            <a:r>
              <a:rPr lang="en-US" sz="2000" baseline="0" dirty="0" smtClean="0">
                <a:latin typeface="Times New Roman" pitchFamily="18" charset="0"/>
                <a:cs typeface="Times New Roman" pitchFamily="18" charset="0"/>
              </a:rPr>
              <a:t>.</a:t>
            </a:r>
          </a:p>
          <a:p>
            <a:pPr algn="l" rtl="0"/>
            <a:r>
              <a:rPr lang="en-US" sz="2000" baseline="0" dirty="0" smtClean="0">
                <a:latin typeface="Times New Roman" pitchFamily="18" charset="0"/>
                <a:cs typeface="Times New Roman" pitchFamily="18" charset="0"/>
              </a:rPr>
              <a:t>Grow in the presence of 6.5% </a:t>
            </a:r>
            <a:r>
              <a:rPr lang="en-US" sz="2000" baseline="0" dirty="0" err="1" smtClean="0">
                <a:latin typeface="Times New Roman" pitchFamily="18" charset="0"/>
                <a:cs typeface="Times New Roman" pitchFamily="18" charset="0"/>
              </a:rPr>
              <a:t>NaCl</a:t>
            </a:r>
            <a:r>
              <a:rPr lang="en-US" sz="2000" baseline="0" dirty="0" smtClean="0">
                <a:latin typeface="Times New Roman" pitchFamily="18" charset="0"/>
                <a:cs typeface="Times New Roman" pitchFamily="18" charset="0"/>
              </a:rPr>
              <a:t>.</a:t>
            </a:r>
          </a:p>
          <a:p>
            <a:pPr algn="l" rtl="0"/>
            <a:r>
              <a:rPr lang="en-US" sz="2000" baseline="0" dirty="0" smtClean="0">
                <a:latin typeface="Times New Roman" pitchFamily="18" charset="0"/>
                <a:cs typeface="Times New Roman" pitchFamily="18" charset="0"/>
              </a:rPr>
              <a:t>Grows in </a:t>
            </a:r>
            <a:r>
              <a:rPr lang="en-US" sz="2000" baseline="0" dirty="0" err="1" smtClean="0">
                <a:latin typeface="Times New Roman" pitchFamily="18" charset="0"/>
                <a:cs typeface="Times New Roman" pitchFamily="18" charset="0"/>
              </a:rPr>
              <a:t>mac</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conkey</a:t>
            </a:r>
            <a:r>
              <a:rPr lang="en-US" sz="2000" baseline="0" dirty="0" smtClean="0">
                <a:latin typeface="Times New Roman" pitchFamily="18" charset="0"/>
                <a:cs typeface="Times New Roman" pitchFamily="18" charset="0"/>
              </a:rPr>
              <a:t> agar</a:t>
            </a:r>
          </a:p>
          <a:p>
            <a:pPr algn="l" rtl="0"/>
            <a:r>
              <a:rPr lang="en-US" sz="2000" baseline="0" dirty="0" smtClean="0">
                <a:latin typeface="Times New Roman" pitchFamily="18" charset="0"/>
                <a:cs typeface="Times New Roman" pitchFamily="18" charset="0"/>
              </a:rPr>
              <a:t>Identified by litmus milk reduction test.</a:t>
            </a:r>
          </a:p>
          <a:p>
            <a:pPr algn="l" rtl="0"/>
            <a:r>
              <a:rPr lang="en-US" sz="2000" baseline="0" dirty="0" smtClean="0">
                <a:latin typeface="Times New Roman" pitchFamily="18" charset="0"/>
                <a:cs typeface="Times New Roman" pitchFamily="18" charset="0"/>
              </a:rPr>
              <a:t>PYR-Positive</a:t>
            </a:r>
          </a:p>
          <a:p>
            <a:pPr algn="l" rtl="0"/>
            <a:r>
              <a:rPr lang="en-US" sz="2000" baseline="0" dirty="0" smtClean="0">
                <a:latin typeface="Times New Roman" pitchFamily="18" charset="0"/>
                <a:cs typeface="Times New Roman" pitchFamily="18" charset="0"/>
              </a:rPr>
              <a:t>Bile </a:t>
            </a:r>
            <a:r>
              <a:rPr lang="en-US" sz="2000" dirty="0" err="1" smtClean="0">
                <a:latin typeface="Times New Roman" pitchFamily="18" charset="0"/>
                <a:cs typeface="Times New Roman" pitchFamily="18" charset="0"/>
              </a:rPr>
              <a:t>esculin</a:t>
            </a:r>
            <a:r>
              <a:rPr lang="en-US" sz="2000" dirty="0" smtClean="0">
                <a:latin typeface="Times New Roman" pitchFamily="18" charset="0"/>
                <a:cs typeface="Times New Roman" pitchFamily="18" charset="0"/>
              </a:rPr>
              <a:t>-positive ( </a:t>
            </a:r>
            <a:r>
              <a:rPr lang="en-US" sz="2000" dirty="0" smtClean="0">
                <a:latin typeface="Times New Roman" pitchFamily="18" charset="0"/>
                <a:cs typeface="Times New Roman" pitchFamily="18" charset="0"/>
              </a:rPr>
              <a:t>hydrolyze </a:t>
            </a:r>
            <a:r>
              <a:rPr lang="en-US" sz="2000" dirty="0" err="1" smtClean="0">
                <a:latin typeface="Times New Roman" pitchFamily="18" charset="0"/>
                <a:cs typeface="Times New Roman" pitchFamily="18" charset="0"/>
              </a:rPr>
              <a:t>esculin</a:t>
            </a:r>
            <a:r>
              <a:rPr lang="en-US" sz="2000" dirty="0" smtClean="0">
                <a:latin typeface="Times New Roman" pitchFamily="18" charset="0"/>
                <a:cs typeface="Times New Roman" pitchFamily="18" charset="0"/>
              </a:rPr>
              <a:t> in the presence of bile, i.e., they produce a black pigment on bile-</a:t>
            </a:r>
            <a:r>
              <a:rPr lang="en-US" sz="2000" dirty="0" err="1" smtClean="0">
                <a:latin typeface="Times New Roman" pitchFamily="18" charset="0"/>
                <a:cs typeface="Times New Roman" pitchFamily="18" charset="0"/>
              </a:rPr>
              <a:t>esculin</a:t>
            </a:r>
            <a:r>
              <a:rPr lang="en-US" sz="2000" dirty="0" smtClean="0">
                <a:latin typeface="Times New Roman" pitchFamily="18" charset="0"/>
                <a:cs typeface="Times New Roman" pitchFamily="18" charset="0"/>
              </a:rPr>
              <a:t> agar. </a:t>
            </a:r>
            <a:endParaRPr lang="en-US" sz="2000" baseline="0" dirty="0" smtClean="0">
              <a:latin typeface="Times New Roman" pitchFamily="18" charset="0"/>
              <a:cs typeface="Times New Roman" pitchFamily="18" charset="0"/>
            </a:endParaRPr>
          </a:p>
          <a:p>
            <a:pPr algn="l" rtl="0">
              <a:buNone/>
            </a:pPr>
            <a:endParaRPr lang="en-US" sz="2000" baseline="0" dirty="0" smtClean="0">
              <a:latin typeface="Times New Roman" pitchFamily="18" charset="0"/>
              <a:cs typeface="Times New Roman" pitchFamily="18" charset="0"/>
            </a:endParaRPr>
          </a:p>
        </p:txBody>
      </p:sp>
      <p:sp>
        <p:nvSpPr>
          <p:cNvPr id="4" name="Title 1"/>
          <p:cNvSpPr>
            <a:spLocks noGrp="1"/>
          </p:cNvSpPr>
          <p:nvPr>
            <p:ph type="title"/>
          </p:nvPr>
        </p:nvSpPr>
        <p:spPr>
          <a:xfrm>
            <a:off x="968375" y="0"/>
            <a:ext cx="6788150" cy="1143000"/>
          </a:xfrm>
        </p:spPr>
        <p:txBody>
          <a:bodyPr>
            <a:normAutofit/>
          </a:bodyPr>
          <a:lstStyle/>
          <a:p>
            <a:pPr rtl="0"/>
            <a:r>
              <a:rPr lang="en-US" dirty="0" smtClean="0">
                <a:solidFill>
                  <a:schemeClr val="accent4">
                    <a:lumMod val="75000"/>
                  </a:schemeClr>
                </a:solidFill>
                <a:effectLst>
                  <a:glow rad="101600">
                    <a:schemeClr val="accent4">
                      <a:satMod val="175000"/>
                      <a:alpha val="40000"/>
                    </a:schemeClr>
                  </a:glow>
                </a:effectLst>
                <a:latin typeface="Times New Roman" pitchFamily="18" charset="0"/>
                <a:cs typeface="Times New Roman" pitchFamily="18" charset="0"/>
              </a:rPr>
              <a:t>Laboratory Diagnosis</a:t>
            </a:r>
            <a:endParaRPr lang="ar-S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6000"/>
            <a:ext cx="8439150" cy="6102000"/>
          </a:xfrm>
        </p:spPr>
        <p:txBody>
          <a:bodyPr>
            <a:noAutofit/>
          </a:bodyPr>
          <a:lstStyle/>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The rapid test </a:t>
            </a:r>
            <a:r>
              <a:rPr lang="en-US" sz="1600" dirty="0" smtClean="0">
                <a:latin typeface="Times New Roman" pitchFamily="18" charset="0"/>
                <a:ea typeface="Times New Roman"/>
                <a:cs typeface="Times New Roman" pitchFamily="18" charset="0"/>
              </a:rPr>
              <a:t>provide a diagnosis in approximately 10 minutes were developed. </a:t>
            </a:r>
            <a:r>
              <a:rPr lang="en-US" sz="1600" dirty="0" smtClean="0">
                <a:latin typeface="Times New Roman" pitchFamily="18" charset="0"/>
                <a:ea typeface="Times New Roman"/>
                <a:cs typeface="Times New Roman" pitchFamily="18" charset="0"/>
              </a:rPr>
              <a:t>This test detects </a:t>
            </a:r>
            <a:r>
              <a:rPr lang="en-US" sz="1600" dirty="0" smtClean="0">
                <a:latin typeface="Times New Roman" pitchFamily="18" charset="0"/>
                <a:ea typeface="Times New Roman"/>
                <a:cs typeface="Times New Roman" pitchFamily="18" charset="0"/>
              </a:rPr>
              <a:t>bacterial antigens in a throat swab specimen. </a:t>
            </a:r>
            <a:endParaRPr lang="en-US" sz="1600" dirty="0" smtClean="0">
              <a:latin typeface="Times New Roman" pitchFamily="18" charset="0"/>
              <a:ea typeface="Times New Roman"/>
              <a:cs typeface="Times New Roman" pitchFamily="18" charset="0"/>
            </a:endParaRPr>
          </a:p>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In </a:t>
            </a:r>
            <a:r>
              <a:rPr lang="en-US" sz="1600" dirty="0" smtClean="0">
                <a:latin typeface="Times New Roman" pitchFamily="18" charset="0"/>
                <a:ea typeface="Times New Roman"/>
                <a:cs typeface="Times New Roman" pitchFamily="18" charset="0"/>
              </a:rPr>
              <a:t>the test, specific antigens from the group A streptococci are extracted from the throat swab with certain enzymes and are reacted with antibody to these antigens bound to latex particles. </a:t>
            </a:r>
            <a:endParaRPr lang="en-US" sz="1600" dirty="0" smtClean="0">
              <a:latin typeface="Times New Roman" pitchFamily="18" charset="0"/>
              <a:ea typeface="Times New Roman"/>
              <a:cs typeface="Times New Roman" pitchFamily="18" charset="0"/>
            </a:endParaRPr>
          </a:p>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Agglutination </a:t>
            </a:r>
            <a:r>
              <a:rPr lang="en-US" sz="1600" dirty="0" smtClean="0">
                <a:latin typeface="Times New Roman" pitchFamily="18" charset="0"/>
                <a:ea typeface="Times New Roman"/>
                <a:cs typeface="Times New Roman" pitchFamily="18" charset="0"/>
              </a:rPr>
              <a:t>of the colored latex particles occurs if group A streptococci are present in the throat swab. </a:t>
            </a:r>
            <a:endParaRPr lang="en-US" sz="1600" dirty="0" smtClean="0">
              <a:latin typeface="Times New Roman" pitchFamily="18" charset="0"/>
              <a:ea typeface="Times New Roman"/>
              <a:cs typeface="Times New Roman" pitchFamily="18" charset="0"/>
            </a:endParaRPr>
          </a:p>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The </a:t>
            </a:r>
            <a:r>
              <a:rPr lang="en-US" sz="1600" dirty="0" smtClean="0">
                <a:latin typeface="Times New Roman" pitchFamily="18" charset="0"/>
                <a:ea typeface="Times New Roman"/>
                <a:cs typeface="Times New Roman" pitchFamily="18" charset="0"/>
              </a:rPr>
              <a:t>specificity of these tests is high but the sensitivity is low, i.e., false-negative results can occur. </a:t>
            </a:r>
            <a:endParaRPr lang="en-US" sz="1600" dirty="0" smtClean="0">
              <a:latin typeface="Times New Roman" pitchFamily="18" charset="0"/>
              <a:ea typeface="Times New Roman"/>
              <a:cs typeface="Times New Roman" pitchFamily="18" charset="0"/>
            </a:endParaRPr>
          </a:p>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If </a:t>
            </a:r>
            <a:r>
              <a:rPr lang="en-US" sz="1600" dirty="0" smtClean="0">
                <a:latin typeface="Times New Roman" pitchFamily="18" charset="0"/>
                <a:ea typeface="Times New Roman"/>
                <a:cs typeface="Times New Roman" pitchFamily="18" charset="0"/>
              </a:rPr>
              <a:t>the test result is negative but the clinical suspicion of streptococcal </a:t>
            </a:r>
            <a:r>
              <a:rPr lang="en-US" sz="1600" dirty="0" err="1" smtClean="0">
                <a:latin typeface="Times New Roman" pitchFamily="18" charset="0"/>
                <a:ea typeface="Times New Roman"/>
                <a:cs typeface="Times New Roman" pitchFamily="18" charset="0"/>
              </a:rPr>
              <a:t>pharyngitis</a:t>
            </a:r>
            <a:r>
              <a:rPr lang="en-US" sz="1600" dirty="0" smtClean="0">
                <a:latin typeface="Times New Roman" pitchFamily="18" charset="0"/>
                <a:ea typeface="Times New Roman"/>
                <a:cs typeface="Times New Roman" pitchFamily="18" charset="0"/>
              </a:rPr>
              <a:t> is high, a culture should be done</a:t>
            </a:r>
            <a:r>
              <a:rPr lang="en-US" sz="1600" dirty="0" smtClean="0">
                <a:latin typeface="Times New Roman" pitchFamily="18" charset="0"/>
                <a:ea typeface="Times New Roman"/>
                <a:cs typeface="Times New Roman" pitchFamily="18" charset="0"/>
              </a:rPr>
              <a:t>.</a:t>
            </a:r>
          </a:p>
          <a:p>
            <a:pPr algn="just" rtl="0">
              <a:lnSpc>
                <a:spcPct val="150000"/>
              </a:lnSpc>
              <a:spcAft>
                <a:spcPts val="1000"/>
              </a:spcAft>
              <a:buClr>
                <a:srgbClr val="FF0000"/>
              </a:buClr>
              <a:buFont typeface="+mj-lt"/>
              <a:buAutoNum type="arabicPeriod"/>
            </a:pPr>
            <a:r>
              <a:rPr lang="en-US" sz="1600" dirty="0" smtClean="0">
                <a:latin typeface="Times New Roman" pitchFamily="18" charset="0"/>
                <a:ea typeface="Times New Roman"/>
                <a:cs typeface="Times New Roman" pitchFamily="18" charset="0"/>
              </a:rPr>
              <a:t> </a:t>
            </a:r>
            <a:r>
              <a:rPr lang="en-US" sz="1600" dirty="0" smtClean="0">
                <a:latin typeface="Times New Roman" pitchFamily="18" charset="0"/>
                <a:ea typeface="Times New Roman"/>
                <a:cs typeface="Times New Roman" pitchFamily="18" charset="0"/>
              </a:rPr>
              <a:t>A rapid test is also available for the detection of group B streptococci in vaginal and rectal samples. It detects the DNA of the organism and results can be obtained in approximately 1 hour</a:t>
            </a:r>
            <a:endParaRPr lang="en-US" sz="1600" dirty="0" smtClean="0">
              <a:latin typeface="Times New Roman" pitchFamily="18" charset="0"/>
              <a:ea typeface="Calibri"/>
              <a:cs typeface="Times New Roman" pitchFamily="18" charset="0"/>
            </a:endParaRPr>
          </a:p>
          <a:p>
            <a:pPr marL="514350" indent="-514350">
              <a:buClr>
                <a:srgbClr val="FF0000"/>
              </a:buClr>
              <a:buFont typeface="+mj-lt"/>
              <a:buAutoNum type="arabicPeriod"/>
            </a:pPr>
            <a:endParaRPr lang="ar-SA" sz="1600" dirty="0">
              <a:latin typeface="Times New Roman" pitchFamily="18" charset="0"/>
              <a:cs typeface="Times New Roman" pitchFamily="18" charset="0"/>
            </a:endParaRPr>
          </a:p>
        </p:txBody>
      </p:sp>
      <p:sp>
        <p:nvSpPr>
          <p:cNvPr id="4" name="Title 1"/>
          <p:cNvSpPr>
            <a:spLocks noGrp="1"/>
          </p:cNvSpPr>
          <p:nvPr>
            <p:ph type="title"/>
          </p:nvPr>
        </p:nvSpPr>
        <p:spPr>
          <a:xfrm>
            <a:off x="247650" y="0"/>
            <a:ext cx="6840000" cy="756000"/>
          </a:xfrm>
        </p:spPr>
        <p:txBody>
          <a:bodyPr>
            <a:normAutofit/>
          </a:bodyPr>
          <a:lstStyle/>
          <a:p>
            <a:pPr algn="l" rtl="0"/>
            <a:r>
              <a:rPr lang="en-US" sz="2800" dirty="0" smtClean="0">
                <a:solidFill>
                  <a:schemeClr val="accent4">
                    <a:lumMod val="75000"/>
                  </a:schemeClr>
                </a:solidFill>
                <a:effectLst>
                  <a:glow rad="101600">
                    <a:schemeClr val="accent4">
                      <a:satMod val="175000"/>
                      <a:alpha val="40000"/>
                    </a:schemeClr>
                  </a:glow>
                </a:effectLst>
                <a:latin typeface="Times New Roman" pitchFamily="18" charset="0"/>
                <a:cs typeface="Times New Roman" pitchFamily="18" charset="0"/>
              </a:rPr>
              <a:t>Laboratory Diagnosis</a:t>
            </a:r>
            <a:endParaRPr lang="ar-SA"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rtl="0">
              <a:lnSpc>
                <a:spcPct val="150000"/>
              </a:lnSpc>
              <a:spcAft>
                <a:spcPts val="1000"/>
              </a:spcAft>
              <a:buNone/>
            </a:pPr>
            <a:r>
              <a:rPr lang="en-US" sz="2400" b="1" u="sng" dirty="0" smtClean="0">
                <a:solidFill>
                  <a:schemeClr val="accent6">
                    <a:lumMod val="75000"/>
                  </a:schemeClr>
                </a:solidFill>
                <a:latin typeface="Times New Roman" pitchFamily="18" charset="0"/>
                <a:ea typeface="Times New Roman"/>
                <a:cs typeface="Times New Roman" pitchFamily="18" charset="0"/>
              </a:rPr>
              <a:t>    Serologic</a:t>
            </a:r>
            <a:r>
              <a:rPr lang="en-US" sz="2400" b="1" u="sng" dirty="0" smtClean="0">
                <a:solidFill>
                  <a:schemeClr val="accent6">
                    <a:lumMod val="75000"/>
                  </a:schemeClr>
                </a:solidFill>
                <a:latin typeface="Times New Roman" pitchFamily="18" charset="0"/>
                <a:ea typeface="Times New Roman"/>
                <a:cs typeface="Times New Roman" pitchFamily="18" charset="0"/>
              </a:rPr>
              <a:t>: </a:t>
            </a:r>
            <a:r>
              <a:rPr lang="en-US" sz="2400" dirty="0" smtClean="0">
                <a:latin typeface="Times New Roman" pitchFamily="18" charset="0"/>
                <a:ea typeface="Times New Roman"/>
                <a:cs typeface="Times New Roman" pitchFamily="18" charset="0"/>
              </a:rPr>
              <a:t>ASO titers are high soon after group A streptococcal infections. In patients suspected of having rheumatic fever, an elevated ASO titer is typically used as evidence of previous infection because throat culture results are often negative at the time . Titers of anti-</a:t>
            </a:r>
            <a:r>
              <a:rPr lang="en-US" sz="2400" dirty="0" err="1" smtClean="0">
                <a:latin typeface="Times New Roman" pitchFamily="18" charset="0"/>
                <a:ea typeface="Times New Roman"/>
                <a:cs typeface="Times New Roman" pitchFamily="18" charset="0"/>
              </a:rPr>
              <a:t>DNase</a:t>
            </a:r>
            <a:r>
              <a:rPr lang="en-US" sz="2400" dirty="0" smtClean="0">
                <a:latin typeface="Times New Roman" pitchFamily="18" charset="0"/>
                <a:ea typeface="Times New Roman"/>
                <a:cs typeface="Times New Roman" pitchFamily="18" charset="0"/>
              </a:rPr>
              <a:t> B are high in group A streptococcal skin infections and serve as an indicator of previous streptococcal infection in patients suspected of having AGN.</a:t>
            </a:r>
            <a:endParaRPr lang="en-US" sz="2400" dirty="0" smtClean="0">
              <a:latin typeface="Times New Roman" pitchFamily="18" charset="0"/>
              <a:ea typeface="Calibri"/>
              <a:cs typeface="Times New Roman" pitchFamily="18" charset="0"/>
            </a:endParaRPr>
          </a:p>
          <a:p>
            <a:endParaRPr lang="ar-SA" sz="2400" dirty="0">
              <a:latin typeface="Times New Roman" pitchFamily="18" charset="0"/>
              <a:cs typeface="Times New Roman" pitchFamily="18" charset="0"/>
            </a:endParaRPr>
          </a:p>
        </p:txBody>
      </p:sp>
      <p:sp>
        <p:nvSpPr>
          <p:cNvPr id="4" name="Title 1"/>
          <p:cNvSpPr>
            <a:spLocks noGrp="1"/>
          </p:cNvSpPr>
          <p:nvPr>
            <p:ph type="title"/>
          </p:nvPr>
        </p:nvSpPr>
        <p:spPr/>
        <p:txBody>
          <a:bodyPr>
            <a:normAutofit/>
          </a:bodyPr>
          <a:lstStyle/>
          <a:p>
            <a:pPr algn="l" rtl="0"/>
            <a:r>
              <a:rPr lang="en-US" sz="2800" dirty="0" smtClean="0">
                <a:solidFill>
                  <a:schemeClr val="accent4">
                    <a:lumMod val="75000"/>
                  </a:schemeClr>
                </a:solidFill>
                <a:effectLst>
                  <a:glow rad="101600">
                    <a:schemeClr val="accent4">
                      <a:satMod val="175000"/>
                      <a:alpha val="40000"/>
                    </a:schemeClr>
                  </a:glow>
                </a:effectLst>
                <a:latin typeface="Times New Roman" pitchFamily="18" charset="0"/>
                <a:cs typeface="Times New Roman" pitchFamily="18" charset="0"/>
              </a:rPr>
              <a:t>Laboratory Diagnosis</a:t>
            </a:r>
            <a:endParaRPr lang="ar-SA"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896350" cy="756000"/>
          </a:xfrm>
        </p:spPr>
        <p:txBody>
          <a:bodyPr>
            <a:normAutofit fontScale="90000"/>
          </a:bodyPr>
          <a:lstStyle/>
          <a:p>
            <a:pPr rtl="0"/>
            <a:r>
              <a:rPr lang="en-US" b="1" baseline="0"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Characteristics</a:t>
            </a:r>
            <a:r>
              <a:rPr lang="en-US" b="1" baseline="0"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a:t>
            </a:r>
            <a:endParaRPr lang="ar-SA" dirty="0">
              <a:solidFill>
                <a:srgbClr val="FF0000"/>
              </a:solidFill>
              <a:effectLst>
                <a:glow rad="101600">
                  <a:schemeClr val="accent3">
                    <a:satMod val="175000"/>
                    <a:alpha val="40000"/>
                  </a:schemeClr>
                </a:glow>
              </a:effectLst>
              <a:latin typeface="Times New Roman" pitchFamily="18" charset="0"/>
              <a:cs typeface="Times New Roman" pitchFamily="18" charset="0"/>
            </a:endParaRPr>
          </a:p>
        </p:txBody>
      </p:sp>
      <p:sp>
        <p:nvSpPr>
          <p:cNvPr id="3" name="Subtitle 2"/>
          <p:cNvSpPr>
            <a:spLocks noGrp="1"/>
          </p:cNvSpPr>
          <p:nvPr>
            <p:ph type="subTitle" idx="1"/>
          </p:nvPr>
        </p:nvSpPr>
        <p:spPr>
          <a:xfrm>
            <a:off x="247650" y="756000"/>
            <a:ext cx="8648700" cy="6101999"/>
          </a:xfrm>
        </p:spPr>
        <p:txBody>
          <a:bodyPr>
            <a:normAutofit fontScale="70000" lnSpcReduction="20000"/>
          </a:bodyPr>
          <a:lstStyle/>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They are non-motile, non-</a:t>
            </a:r>
            <a:r>
              <a:rPr lang="en-US" baseline="0" dirty="0" err="1" smtClean="0">
                <a:solidFill>
                  <a:schemeClr val="tx1"/>
                </a:solidFill>
                <a:latin typeface="Times New Roman" pitchFamily="18" charset="0"/>
                <a:cs typeface="Times New Roman" pitchFamily="18" charset="0"/>
              </a:rPr>
              <a:t>sporulating</a:t>
            </a:r>
            <a:r>
              <a:rPr lang="en-US" baseline="0" dirty="0" smtClean="0">
                <a:solidFill>
                  <a:schemeClr val="tx1"/>
                </a:solidFill>
                <a:latin typeface="Times New Roman" pitchFamily="18" charset="0"/>
                <a:cs typeface="Times New Roman" pitchFamily="18" charset="0"/>
              </a:rPr>
              <a:t>, gram- positive facultative anaerobes</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Spherical </a:t>
            </a:r>
            <a:r>
              <a:rPr lang="en-US" baseline="0" dirty="0" smtClean="0">
                <a:solidFill>
                  <a:schemeClr val="tx1"/>
                </a:solidFill>
                <a:latin typeface="Times New Roman" pitchFamily="18" charset="0"/>
                <a:cs typeface="Times New Roman" pitchFamily="18" charset="0"/>
              </a:rPr>
              <a:t>or oval cells characteristically forming pairs or chains during </a:t>
            </a:r>
            <a:r>
              <a:rPr lang="en-US" baseline="0" dirty="0" smtClean="0">
                <a:solidFill>
                  <a:schemeClr val="tx1"/>
                </a:solidFill>
                <a:latin typeface="Times New Roman" pitchFamily="18" charset="0"/>
                <a:cs typeface="Times New Roman" pitchFamily="18" charset="0"/>
              </a:rPr>
              <a:t>growth.</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Grow </a:t>
            </a:r>
            <a:r>
              <a:rPr lang="en-US" baseline="0" dirty="0" smtClean="0">
                <a:solidFill>
                  <a:schemeClr val="tx1"/>
                </a:solidFill>
                <a:latin typeface="Times New Roman" pitchFamily="18" charset="0"/>
                <a:cs typeface="Times New Roman" pitchFamily="18" charset="0"/>
              </a:rPr>
              <a:t>well on ordinary solid media enriched with blood, serum or glucose.</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Most </a:t>
            </a:r>
            <a:r>
              <a:rPr lang="en-US" baseline="0" dirty="0" smtClean="0">
                <a:solidFill>
                  <a:schemeClr val="tx1"/>
                </a:solidFill>
                <a:latin typeface="Times New Roman" pitchFamily="18" charset="0"/>
                <a:cs typeface="Times New Roman" pitchFamily="18" charset="0"/>
              </a:rPr>
              <a:t>streptococci grow in solid media as discoid colonies</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Capsular </a:t>
            </a:r>
            <a:r>
              <a:rPr lang="en-US" baseline="0" dirty="0" smtClean="0">
                <a:solidFill>
                  <a:schemeClr val="tx1"/>
                </a:solidFill>
                <a:latin typeface="Times New Roman" pitchFamily="18" charset="0"/>
                <a:cs typeface="Times New Roman" pitchFamily="18" charset="0"/>
              </a:rPr>
              <a:t>streptococcal strains give rise to </a:t>
            </a:r>
            <a:r>
              <a:rPr lang="en-US" baseline="0" dirty="0" err="1" smtClean="0">
                <a:solidFill>
                  <a:schemeClr val="tx1"/>
                </a:solidFill>
                <a:latin typeface="Times New Roman" pitchFamily="18" charset="0"/>
                <a:cs typeface="Times New Roman" pitchFamily="18" charset="0"/>
              </a:rPr>
              <a:t>mucoid</a:t>
            </a:r>
            <a:r>
              <a:rPr lang="en-US" baseline="0" dirty="0" smtClean="0">
                <a:solidFill>
                  <a:schemeClr val="tx1"/>
                </a:solidFill>
                <a:latin typeface="Times New Roman" pitchFamily="18" charset="0"/>
                <a:cs typeface="Times New Roman" pitchFamily="18" charset="0"/>
              </a:rPr>
              <a:t> colonies</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 </a:t>
            </a:r>
            <a:r>
              <a:rPr lang="en-US" baseline="0" dirty="0" smtClean="0">
                <a:solidFill>
                  <a:schemeClr val="tx1"/>
                </a:solidFill>
                <a:latin typeface="Times New Roman" pitchFamily="18" charset="0"/>
                <a:cs typeface="Times New Roman" pitchFamily="18" charset="0"/>
              </a:rPr>
              <a:t>They are aerobic bacteria in which growth is enhanced with 10% </a:t>
            </a:r>
            <a:r>
              <a:rPr lang="en-US" baseline="0" dirty="0" err="1" smtClean="0">
                <a:solidFill>
                  <a:schemeClr val="tx1"/>
                </a:solidFill>
                <a:latin typeface="Times New Roman" pitchFamily="18" charset="0"/>
                <a:cs typeface="Times New Roman" pitchFamily="18" charset="0"/>
              </a:rPr>
              <a:t>carbondioxide</a:t>
            </a:r>
            <a:r>
              <a:rPr lang="en-US" baseline="0" dirty="0" smtClean="0">
                <a:solidFill>
                  <a:schemeClr val="tx1"/>
                </a:solidFill>
                <a:latin typeface="Times New Roman" pitchFamily="18" charset="0"/>
                <a:cs typeface="Times New Roman" pitchFamily="18" charset="0"/>
              </a:rPr>
              <a:t>.</a:t>
            </a:r>
          </a:p>
          <a:p>
            <a:pPr algn="just" rtl="0">
              <a:lnSpc>
                <a:spcPct val="120000"/>
              </a:lnSpc>
              <a:buFont typeface="Wingdings" pitchFamily="2" charset="2"/>
              <a:buChar char="ü"/>
            </a:pPr>
            <a:r>
              <a:rPr lang="en-US" dirty="0" smtClean="0">
                <a:solidFill>
                  <a:schemeClr val="tx1"/>
                </a:solidFill>
                <a:latin typeface="Times New Roman" pitchFamily="18" charset="0"/>
                <a:cs typeface="Times New Roman" pitchFamily="18" charset="0"/>
              </a:rPr>
              <a:t> </a:t>
            </a:r>
            <a:r>
              <a:rPr lang="en-US" baseline="0" dirty="0" smtClean="0">
                <a:solidFill>
                  <a:schemeClr val="tx1"/>
                </a:solidFill>
                <a:latin typeface="Times New Roman" pitchFamily="18" charset="0"/>
                <a:cs typeface="Times New Roman" pitchFamily="18" charset="0"/>
              </a:rPr>
              <a:t>They </a:t>
            </a:r>
            <a:r>
              <a:rPr lang="en-US" baseline="0" dirty="0" smtClean="0">
                <a:solidFill>
                  <a:schemeClr val="tx1"/>
                </a:solidFill>
                <a:latin typeface="Times New Roman" pitchFamily="18" charset="0"/>
                <a:cs typeface="Times New Roman" pitchFamily="18" charset="0"/>
              </a:rPr>
              <a:t>are </a:t>
            </a:r>
            <a:r>
              <a:rPr lang="en-US" baseline="0" dirty="0" err="1" smtClean="0">
                <a:solidFill>
                  <a:schemeClr val="tx1"/>
                </a:solidFill>
                <a:latin typeface="Times New Roman" pitchFamily="18" charset="0"/>
                <a:cs typeface="Times New Roman" pitchFamily="18" charset="0"/>
              </a:rPr>
              <a:t>catalase</a:t>
            </a:r>
            <a:r>
              <a:rPr lang="en-US" baseline="0" dirty="0" smtClean="0">
                <a:solidFill>
                  <a:schemeClr val="tx1"/>
                </a:solidFill>
                <a:latin typeface="Times New Roman" pitchFamily="18" charset="0"/>
                <a:cs typeface="Times New Roman" pitchFamily="18" charset="0"/>
              </a:rPr>
              <a:t>-negative.</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They </a:t>
            </a:r>
            <a:r>
              <a:rPr lang="en-US" baseline="0" dirty="0" smtClean="0">
                <a:solidFill>
                  <a:schemeClr val="tx1"/>
                </a:solidFill>
                <a:latin typeface="Times New Roman" pitchFamily="18" charset="0"/>
                <a:cs typeface="Times New Roman" pitchFamily="18" charset="0"/>
              </a:rPr>
              <a:t>are widely distributed in nature and are found in upper respiratory tract, gastrointestinal tract and genitourinary tract as normal microbial flora.</a:t>
            </a:r>
          </a:p>
          <a:p>
            <a:pPr algn="just" rtl="0">
              <a:lnSpc>
                <a:spcPct val="120000"/>
              </a:lnSpc>
              <a:buFont typeface="Wingdings" pitchFamily="2" charset="2"/>
              <a:buChar char="ü"/>
            </a:pPr>
            <a:r>
              <a:rPr lang="en-US" baseline="0" dirty="0" smtClean="0">
                <a:solidFill>
                  <a:schemeClr val="tx1"/>
                </a:solidFill>
                <a:latin typeface="Times New Roman" pitchFamily="18" charset="0"/>
                <a:cs typeface="Times New Roman" pitchFamily="18" charset="0"/>
              </a:rPr>
              <a:t>They </a:t>
            </a:r>
            <a:r>
              <a:rPr lang="en-US" baseline="0" dirty="0" smtClean="0">
                <a:solidFill>
                  <a:schemeClr val="tx1"/>
                </a:solidFill>
                <a:latin typeface="Times New Roman" pitchFamily="18" charset="0"/>
                <a:cs typeface="Times New Roman" pitchFamily="18" charset="0"/>
              </a:rPr>
              <a:t>are heterogeneous group of bacteria, and no one system suffices to classify them.</a:t>
            </a:r>
          </a:p>
          <a:p>
            <a:pPr algn="just" rtl="0">
              <a:lnSpc>
                <a:spcPct val="120000"/>
              </a:lnSpc>
              <a:buFont typeface="Wingdings" pitchFamily="2" charset="2"/>
              <a:buChar char="ü"/>
            </a:pPr>
            <a:endParaRPr lang="en-US" baseline="0" dirty="0" smtClean="0">
              <a:solidFill>
                <a:schemeClr val="tx1"/>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648700" cy="6858000"/>
          </a:xfrm>
        </p:spPr>
        <p:txBody>
          <a:bodyPr>
            <a:normAutofit fontScale="25000" lnSpcReduction="20000"/>
          </a:bodyPr>
          <a:lstStyle/>
          <a:p>
            <a:pPr algn="l" rtl="0">
              <a:buNone/>
            </a:pPr>
            <a:r>
              <a:rPr lang="en-US" sz="12800" b="1" dirty="0" smtClean="0">
                <a:solidFill>
                  <a:schemeClr val="accent6">
                    <a:lumMod val="75000"/>
                  </a:schemeClr>
                </a:solidFill>
                <a:effectLst>
                  <a:glow rad="139700">
                    <a:schemeClr val="accent1">
                      <a:satMod val="175000"/>
                      <a:alpha val="40000"/>
                    </a:schemeClr>
                  </a:glow>
                </a:effectLst>
                <a:latin typeface="Times New Roman" pitchFamily="18" charset="0"/>
                <a:cs typeface="Times New Roman" pitchFamily="18" charset="0"/>
              </a:rPr>
              <a:t>Treatment:</a:t>
            </a:r>
          </a:p>
          <a:p>
            <a:pPr algn="just" rtl="0">
              <a:lnSpc>
                <a:spcPct val="170000"/>
              </a:lnSpc>
              <a:spcAft>
                <a:spcPts val="1000"/>
              </a:spcAft>
            </a:pPr>
            <a:r>
              <a:rPr lang="en-US" sz="6400" dirty="0" smtClean="0">
                <a:latin typeface="Times New Roman" pitchFamily="18" charset="0"/>
                <a:ea typeface="Times New Roman"/>
                <a:cs typeface="Times New Roman" pitchFamily="18" charset="0"/>
              </a:rPr>
              <a:t>Group A streptococcal infections can be treated with either penicillin G or amoxicillin, but neither rheumatic fever nor AGN patients benefit from penicillin treatment after the onset of the two diseases</a:t>
            </a:r>
            <a:r>
              <a:rPr lang="en-US" sz="6400" dirty="0" smtClean="0">
                <a:latin typeface="Times New Roman" pitchFamily="18" charset="0"/>
                <a:ea typeface="Times New Roman"/>
                <a:cs typeface="Times New Roman" pitchFamily="18" charset="0"/>
              </a:rPr>
              <a:t>.</a:t>
            </a:r>
          </a:p>
          <a:p>
            <a:pPr algn="just" rtl="0">
              <a:lnSpc>
                <a:spcPct val="170000"/>
              </a:lnSpc>
              <a:spcAft>
                <a:spcPts val="1000"/>
              </a:spcAft>
            </a:pPr>
            <a:r>
              <a:rPr lang="en-US" sz="6400" dirty="0" smtClean="0">
                <a:latin typeface="Times New Roman" pitchFamily="18" charset="0"/>
                <a:ea typeface="Times New Roman"/>
                <a:cs typeface="Times New Roman" pitchFamily="18" charset="0"/>
              </a:rPr>
              <a:t> </a:t>
            </a:r>
            <a:r>
              <a:rPr lang="en-US" sz="6400" dirty="0" smtClean="0">
                <a:latin typeface="Times New Roman" pitchFamily="18" charset="0"/>
                <a:ea typeface="Times New Roman"/>
                <a:cs typeface="Times New Roman" pitchFamily="18" charset="0"/>
              </a:rPr>
              <a:t>In mild group A streptococcal infections, oral penicillin V can be used</a:t>
            </a:r>
            <a:r>
              <a:rPr lang="en-US" sz="6400" dirty="0" smtClean="0">
                <a:latin typeface="Times New Roman" pitchFamily="18" charset="0"/>
                <a:ea typeface="Times New Roman"/>
                <a:cs typeface="Times New Roman" pitchFamily="18" charset="0"/>
              </a:rPr>
              <a:t>.</a:t>
            </a:r>
          </a:p>
          <a:p>
            <a:pPr algn="just" rtl="0">
              <a:lnSpc>
                <a:spcPct val="170000"/>
              </a:lnSpc>
              <a:spcAft>
                <a:spcPts val="1000"/>
              </a:spcAft>
            </a:pPr>
            <a:r>
              <a:rPr lang="en-US" sz="6400" dirty="0" smtClean="0">
                <a:latin typeface="Times New Roman" pitchFamily="18" charset="0"/>
                <a:ea typeface="Times New Roman"/>
                <a:cs typeface="Times New Roman" pitchFamily="18" charset="0"/>
              </a:rPr>
              <a:t> </a:t>
            </a:r>
            <a:r>
              <a:rPr lang="en-US" sz="6400" dirty="0" smtClean="0">
                <a:latin typeface="Times New Roman" pitchFamily="18" charset="0"/>
                <a:ea typeface="Times New Roman"/>
                <a:cs typeface="Times New Roman" pitchFamily="18" charset="0"/>
              </a:rPr>
              <a:t>In penicillin-allergic patients, erythromycin or one of its long-acting derivatives, e.g., </a:t>
            </a:r>
            <a:r>
              <a:rPr lang="en-US" sz="6400" dirty="0" err="1" smtClean="0">
                <a:latin typeface="Times New Roman" pitchFamily="18" charset="0"/>
                <a:ea typeface="Times New Roman"/>
                <a:cs typeface="Times New Roman" pitchFamily="18" charset="0"/>
              </a:rPr>
              <a:t>azithromycin</a:t>
            </a:r>
            <a:r>
              <a:rPr lang="en-US" sz="6400" dirty="0" smtClean="0">
                <a:latin typeface="Times New Roman" pitchFamily="18" charset="0"/>
                <a:ea typeface="Times New Roman"/>
                <a:cs typeface="Times New Roman" pitchFamily="18" charset="0"/>
              </a:rPr>
              <a:t>, can be used. However, erythromycin-resistant strains of </a:t>
            </a:r>
            <a:r>
              <a:rPr lang="en-US" sz="6400" i="1" dirty="0" smtClean="0">
                <a:latin typeface="Times New Roman" pitchFamily="18" charset="0"/>
                <a:ea typeface="Times New Roman"/>
                <a:cs typeface="Times New Roman" pitchFamily="18" charset="0"/>
              </a:rPr>
              <a:t>Str. </a:t>
            </a:r>
            <a:r>
              <a:rPr lang="en-US" sz="6400" i="1" dirty="0" err="1" smtClean="0">
                <a:latin typeface="Times New Roman" pitchFamily="18" charset="0"/>
                <a:ea typeface="Times New Roman"/>
                <a:cs typeface="Times New Roman" pitchFamily="18" charset="0"/>
              </a:rPr>
              <a:t>pyogenes</a:t>
            </a:r>
            <a:r>
              <a:rPr lang="en-US" sz="6400" dirty="0" smtClean="0">
                <a:latin typeface="Times New Roman" pitchFamily="18" charset="0"/>
                <a:ea typeface="Times New Roman"/>
                <a:cs typeface="Times New Roman" pitchFamily="18" charset="0"/>
              </a:rPr>
              <a:t> have emerged </a:t>
            </a:r>
            <a:r>
              <a:rPr lang="en-US" sz="6400" dirty="0" smtClean="0">
                <a:latin typeface="Times New Roman" pitchFamily="18" charset="0"/>
                <a:ea typeface="Times New Roman"/>
                <a:cs typeface="Times New Roman" pitchFamily="18" charset="0"/>
              </a:rPr>
              <a:t>.</a:t>
            </a:r>
          </a:p>
          <a:p>
            <a:pPr algn="just" rtl="0">
              <a:lnSpc>
                <a:spcPct val="170000"/>
              </a:lnSpc>
              <a:spcAft>
                <a:spcPts val="1000"/>
              </a:spcAft>
            </a:pPr>
            <a:r>
              <a:rPr lang="en-US" sz="6400" dirty="0" err="1" smtClean="0">
                <a:latin typeface="Times New Roman" pitchFamily="18" charset="0"/>
                <a:ea typeface="Times New Roman"/>
                <a:cs typeface="Times New Roman" pitchFamily="18" charset="0"/>
              </a:rPr>
              <a:t>Clindamycin</a:t>
            </a:r>
            <a:r>
              <a:rPr lang="en-US" sz="6400" dirty="0" smtClean="0">
                <a:latin typeface="Times New Roman" pitchFamily="18" charset="0"/>
                <a:ea typeface="Times New Roman"/>
                <a:cs typeface="Times New Roman" pitchFamily="18" charset="0"/>
              </a:rPr>
              <a:t> </a:t>
            </a:r>
            <a:r>
              <a:rPr lang="en-US" sz="6400" dirty="0" smtClean="0">
                <a:latin typeface="Times New Roman" pitchFamily="18" charset="0"/>
                <a:ea typeface="Times New Roman"/>
                <a:cs typeface="Times New Roman" pitchFamily="18" charset="0"/>
              </a:rPr>
              <a:t>can also be used in penicillin-allergic </a:t>
            </a:r>
            <a:r>
              <a:rPr lang="en-US" sz="6400" dirty="0" smtClean="0">
                <a:latin typeface="Times New Roman" pitchFamily="18" charset="0"/>
                <a:ea typeface="Times New Roman"/>
                <a:cs typeface="Times New Roman" pitchFamily="18" charset="0"/>
              </a:rPr>
              <a:t>patients.</a:t>
            </a:r>
            <a:endParaRPr lang="en-US" sz="6400" dirty="0" smtClean="0">
              <a:latin typeface="Times New Roman" pitchFamily="18" charset="0"/>
              <a:ea typeface="Times New Roman"/>
              <a:cs typeface="Times New Roman" pitchFamily="18" charset="0"/>
            </a:endParaRPr>
          </a:p>
          <a:p>
            <a:pPr algn="just" rtl="0">
              <a:lnSpc>
                <a:spcPct val="170000"/>
              </a:lnSpc>
              <a:spcAft>
                <a:spcPts val="1000"/>
              </a:spcAft>
            </a:pPr>
            <a:r>
              <a:rPr lang="en-US" sz="6400" dirty="0" err="1" smtClean="0">
                <a:latin typeface="Times New Roman" pitchFamily="18" charset="0"/>
                <a:cs typeface="Times New Roman" pitchFamily="18" charset="0"/>
              </a:rPr>
              <a:t>Enterococci</a:t>
            </a:r>
            <a:r>
              <a:rPr lang="en-US"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 Penicillin </a:t>
            </a:r>
            <a:r>
              <a:rPr lang="en-US" sz="6400" dirty="0" smtClean="0">
                <a:latin typeface="Times New Roman"/>
                <a:ea typeface="Times New Roman"/>
                <a:cs typeface="Arial"/>
              </a:rPr>
              <a:t>or </a:t>
            </a:r>
            <a:r>
              <a:rPr lang="en-US" sz="6400" dirty="0" err="1" smtClean="0">
                <a:latin typeface="Times New Roman"/>
                <a:ea typeface="Times New Roman"/>
                <a:cs typeface="Arial"/>
              </a:rPr>
              <a:t>vancomycin</a:t>
            </a:r>
            <a:r>
              <a:rPr lang="en-US" sz="6400" dirty="0" smtClean="0">
                <a:latin typeface="Times New Roman"/>
                <a:ea typeface="Times New Roman"/>
                <a:cs typeface="Arial"/>
              </a:rPr>
              <a:t> </a:t>
            </a:r>
            <a:r>
              <a:rPr lang="en-US" sz="6400" dirty="0" smtClean="0">
                <a:latin typeface="Times New Roman" pitchFamily="18" charset="0"/>
                <a:cs typeface="Times New Roman" pitchFamily="18" charset="0"/>
              </a:rPr>
              <a:t>+ </a:t>
            </a:r>
            <a:r>
              <a:rPr lang="en-US" sz="6400" dirty="0" err="1" smtClean="0">
                <a:latin typeface="Times New Roman" pitchFamily="18" charset="0"/>
                <a:cs typeface="Times New Roman" pitchFamily="18" charset="0"/>
              </a:rPr>
              <a:t>Gentamicin</a:t>
            </a:r>
            <a:endParaRPr lang="en-US" sz="6400" dirty="0" smtClean="0">
              <a:latin typeface="Times New Roman" pitchFamily="18" charset="0"/>
              <a:cs typeface="Times New Roman" pitchFamily="18" charset="0"/>
            </a:endParaRPr>
          </a:p>
          <a:p>
            <a:pPr algn="just" rtl="0">
              <a:lnSpc>
                <a:spcPct val="170000"/>
              </a:lnSpc>
              <a:spcAft>
                <a:spcPts val="1000"/>
              </a:spcAft>
            </a:pPr>
            <a:r>
              <a:rPr lang="en-US" sz="6400" dirty="0" err="1" smtClean="0">
                <a:latin typeface="Times New Roman"/>
                <a:ea typeface="Times New Roman"/>
                <a:cs typeface="Arial"/>
              </a:rPr>
              <a:t>Enterococci</a:t>
            </a:r>
            <a:r>
              <a:rPr lang="en-US" sz="6400" dirty="0" smtClean="0">
                <a:latin typeface="Times New Roman"/>
                <a:ea typeface="Times New Roman"/>
                <a:cs typeface="Arial"/>
              </a:rPr>
              <a:t> </a:t>
            </a:r>
            <a:r>
              <a:rPr lang="en-US" sz="6400" dirty="0" smtClean="0">
                <a:latin typeface="Times New Roman"/>
                <a:ea typeface="Times New Roman"/>
                <a:cs typeface="Arial"/>
              </a:rPr>
              <a:t>resistant to multiple drugs, e.g., </a:t>
            </a:r>
            <a:r>
              <a:rPr lang="en-US" sz="6400" dirty="0" err="1" smtClean="0">
                <a:latin typeface="Times New Roman"/>
                <a:ea typeface="Times New Roman"/>
                <a:cs typeface="Arial"/>
              </a:rPr>
              <a:t>penicillins</a:t>
            </a:r>
            <a:r>
              <a:rPr lang="en-US" sz="6400" dirty="0" smtClean="0">
                <a:latin typeface="Times New Roman"/>
                <a:ea typeface="Times New Roman"/>
                <a:cs typeface="Arial"/>
              </a:rPr>
              <a:t>, </a:t>
            </a:r>
            <a:r>
              <a:rPr lang="en-US" sz="6400" dirty="0" err="1" smtClean="0">
                <a:latin typeface="Times New Roman"/>
                <a:ea typeface="Times New Roman"/>
                <a:cs typeface="Arial"/>
              </a:rPr>
              <a:t>aminoglycosides</a:t>
            </a:r>
            <a:r>
              <a:rPr lang="en-US" sz="6400" dirty="0" smtClean="0">
                <a:latin typeface="Times New Roman"/>
                <a:ea typeface="Times New Roman"/>
                <a:cs typeface="Arial"/>
              </a:rPr>
              <a:t>, and </a:t>
            </a:r>
            <a:r>
              <a:rPr lang="en-US" sz="6400" dirty="0" err="1" smtClean="0">
                <a:latin typeface="Times New Roman"/>
                <a:ea typeface="Times New Roman"/>
                <a:cs typeface="Arial"/>
              </a:rPr>
              <a:t>vancomycin</a:t>
            </a:r>
            <a:r>
              <a:rPr lang="en-US" sz="6400" dirty="0" smtClean="0">
                <a:latin typeface="Times New Roman"/>
                <a:ea typeface="Times New Roman"/>
                <a:cs typeface="Arial"/>
              </a:rPr>
              <a:t> and  VRE, </a:t>
            </a:r>
            <a:r>
              <a:rPr lang="en-US" sz="6400" dirty="0" smtClean="0">
                <a:latin typeface="Times New Roman"/>
                <a:ea typeface="Times New Roman"/>
                <a:cs typeface="Arial"/>
              </a:rPr>
              <a:t>two drugs are being used to treat </a:t>
            </a:r>
            <a:r>
              <a:rPr lang="en-US" sz="6400" dirty="0" smtClean="0">
                <a:latin typeface="Times New Roman"/>
                <a:ea typeface="Times New Roman"/>
                <a:cs typeface="Arial"/>
              </a:rPr>
              <a:t>infections:  </a:t>
            </a:r>
            <a:r>
              <a:rPr lang="en-US" sz="6400" dirty="0" err="1" smtClean="0">
                <a:latin typeface="Times New Roman"/>
                <a:ea typeface="Times New Roman"/>
                <a:cs typeface="Arial"/>
              </a:rPr>
              <a:t>linezolid</a:t>
            </a:r>
            <a:r>
              <a:rPr lang="en-US" sz="6400" dirty="0" smtClean="0">
                <a:latin typeface="Times New Roman"/>
                <a:ea typeface="Times New Roman"/>
                <a:cs typeface="Arial"/>
              </a:rPr>
              <a:t> (</a:t>
            </a:r>
            <a:r>
              <a:rPr lang="en-US" sz="6400" dirty="0" err="1" smtClean="0">
                <a:latin typeface="Times New Roman"/>
                <a:ea typeface="Times New Roman"/>
                <a:cs typeface="Arial"/>
              </a:rPr>
              <a:t>Zyvox</a:t>
            </a:r>
            <a:r>
              <a:rPr lang="en-US" sz="6400" dirty="0" smtClean="0">
                <a:latin typeface="Times New Roman"/>
                <a:ea typeface="Times New Roman"/>
                <a:cs typeface="Arial"/>
              </a:rPr>
              <a:t>) and </a:t>
            </a:r>
            <a:r>
              <a:rPr lang="en-US" sz="6400" dirty="0" err="1" smtClean="0">
                <a:latin typeface="Times New Roman"/>
                <a:ea typeface="Times New Roman"/>
                <a:cs typeface="Arial"/>
              </a:rPr>
              <a:t>daptomycin</a:t>
            </a:r>
            <a:r>
              <a:rPr lang="en-US" sz="6400" dirty="0" smtClean="0">
                <a:latin typeface="Times New Roman"/>
                <a:ea typeface="Times New Roman"/>
                <a:cs typeface="Arial"/>
              </a:rPr>
              <a:t> (</a:t>
            </a:r>
            <a:r>
              <a:rPr lang="en-US" sz="6400" dirty="0" err="1" smtClean="0">
                <a:latin typeface="Times New Roman"/>
                <a:ea typeface="Times New Roman"/>
                <a:cs typeface="Arial"/>
              </a:rPr>
              <a:t>Cubicin</a:t>
            </a:r>
            <a:r>
              <a:rPr lang="en-US" sz="6400" dirty="0" smtClean="0">
                <a:latin typeface="Times New Roman"/>
                <a:ea typeface="Times New Roman"/>
                <a:cs typeface="Arial"/>
              </a:rPr>
              <a:t>).</a:t>
            </a:r>
            <a:endParaRPr lang="en-US" sz="6400" dirty="0" smtClean="0">
              <a:latin typeface="Times New Roman" pitchFamily="18" charset="0"/>
              <a:ea typeface="Times New Roman"/>
              <a:cs typeface="Times New Roman" pitchFamily="18" charset="0"/>
            </a:endParaRPr>
          </a:p>
          <a:p>
            <a:pPr algn="just" rtl="0">
              <a:lnSpc>
                <a:spcPct val="170000"/>
              </a:lnSpc>
              <a:spcAft>
                <a:spcPts val="1000"/>
              </a:spcAft>
            </a:pPr>
            <a:r>
              <a:rPr lang="en-US" sz="6400" dirty="0" err="1" smtClean="0">
                <a:latin typeface="Times New Roman"/>
                <a:ea typeface="Times New Roman"/>
                <a:cs typeface="Arial"/>
              </a:rPr>
              <a:t>Endocarditis</a:t>
            </a:r>
            <a:r>
              <a:rPr lang="en-US" sz="6400" dirty="0" smtClean="0">
                <a:latin typeface="Times New Roman"/>
                <a:ea typeface="Times New Roman"/>
                <a:cs typeface="Arial"/>
              </a:rPr>
              <a:t> </a:t>
            </a:r>
            <a:r>
              <a:rPr lang="en-US" sz="6400" dirty="0" smtClean="0">
                <a:latin typeface="Times New Roman"/>
                <a:ea typeface="Times New Roman"/>
                <a:cs typeface="Arial"/>
              </a:rPr>
              <a:t>caused by most </a:t>
            </a:r>
            <a:r>
              <a:rPr lang="en-US" sz="6400" dirty="0" err="1" smtClean="0">
                <a:latin typeface="Times New Roman"/>
                <a:ea typeface="Times New Roman"/>
                <a:cs typeface="Arial"/>
              </a:rPr>
              <a:t>viridans</a:t>
            </a:r>
            <a:r>
              <a:rPr lang="en-US" sz="6400" dirty="0" smtClean="0">
                <a:latin typeface="Times New Roman"/>
                <a:ea typeface="Times New Roman"/>
                <a:cs typeface="Arial"/>
              </a:rPr>
              <a:t> streptococci is curable by prolonged penicillin </a:t>
            </a:r>
            <a:r>
              <a:rPr lang="en-US" sz="6400" dirty="0" smtClean="0">
                <a:latin typeface="Times New Roman"/>
                <a:ea typeface="Times New Roman"/>
                <a:cs typeface="Arial"/>
              </a:rPr>
              <a:t>treatment.</a:t>
            </a:r>
          </a:p>
          <a:p>
            <a:pPr algn="just" rtl="0">
              <a:lnSpc>
                <a:spcPct val="170000"/>
              </a:lnSpc>
              <a:spcAft>
                <a:spcPts val="1000"/>
              </a:spcAft>
            </a:pPr>
            <a:r>
              <a:rPr lang="en-US" sz="6400" dirty="0" smtClean="0">
                <a:latin typeface="Times New Roman"/>
                <a:ea typeface="Times New Roman"/>
                <a:cs typeface="Arial"/>
              </a:rPr>
              <a:t>Group </a:t>
            </a:r>
            <a:r>
              <a:rPr lang="en-US" sz="6400" dirty="0" smtClean="0">
                <a:latin typeface="Times New Roman"/>
                <a:ea typeface="Times New Roman"/>
                <a:cs typeface="Arial"/>
              </a:rPr>
              <a:t>B streptococcal infections</a:t>
            </a:r>
            <a:r>
              <a:rPr lang="en-US" sz="6400" i="1" dirty="0" smtClean="0">
                <a:latin typeface="Times New Roman"/>
                <a:ea typeface="Times New Roman"/>
                <a:cs typeface="Arial"/>
              </a:rPr>
              <a:t> ,Str</a:t>
            </a:r>
            <a:r>
              <a:rPr lang="en-US" sz="6400" i="1" dirty="0" smtClean="0">
                <a:latin typeface="Times New Roman"/>
                <a:ea typeface="Times New Roman"/>
                <a:cs typeface="Arial"/>
              </a:rPr>
              <a:t>. </a:t>
            </a:r>
            <a:r>
              <a:rPr lang="en-US" sz="6400" i="1" dirty="0" err="1" smtClean="0">
                <a:latin typeface="Times New Roman"/>
                <a:ea typeface="Times New Roman"/>
                <a:cs typeface="Arial"/>
              </a:rPr>
              <a:t>bovis</a:t>
            </a:r>
            <a:r>
              <a:rPr lang="en-US" sz="6400" i="1" dirty="0" smtClean="0">
                <a:latin typeface="Times New Roman"/>
                <a:ea typeface="Times New Roman"/>
                <a:cs typeface="Arial"/>
              </a:rPr>
              <a:t>   and  </a:t>
            </a:r>
            <a:r>
              <a:rPr lang="en-US" sz="6400" dirty="0" err="1" smtClean="0">
                <a:latin typeface="Times New Roman"/>
                <a:ea typeface="Times New Roman"/>
                <a:cs typeface="Arial"/>
              </a:rPr>
              <a:t>Peptostreptococci</a:t>
            </a:r>
            <a:r>
              <a:rPr lang="en-US" sz="6400" dirty="0" smtClean="0">
                <a:latin typeface="Times New Roman"/>
                <a:ea typeface="Times New Roman"/>
                <a:cs typeface="Arial"/>
              </a:rPr>
              <a:t> </a:t>
            </a:r>
            <a:r>
              <a:rPr lang="en-US" sz="6400" dirty="0" smtClean="0">
                <a:latin typeface="Times New Roman"/>
                <a:ea typeface="Times New Roman"/>
                <a:cs typeface="Arial"/>
              </a:rPr>
              <a:t>treated with penicillin G.</a:t>
            </a:r>
            <a:endParaRPr lang="en-US" sz="6400" dirty="0" smtClean="0">
              <a:latin typeface="Times New Roman"/>
              <a:ea typeface="Times New Roman"/>
              <a:cs typeface="Arial"/>
            </a:endParaRPr>
          </a:p>
          <a:p>
            <a:pPr algn="just" rtl="0">
              <a:lnSpc>
                <a:spcPct val="170000"/>
              </a:lnSpc>
              <a:buNone/>
            </a:pPr>
            <a:endParaRPr lang="en-US" sz="5500" dirty="0" smtClean="0">
              <a:latin typeface="Times New Roman" pitchFamily="18" charset="0"/>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normAutofit lnSpcReduction="10000"/>
          </a:bodyPr>
          <a:lstStyle/>
          <a:p>
            <a:pPr algn="just" rtl="0">
              <a:buFont typeface="Wingdings" pitchFamily="2" charset="2"/>
              <a:buChar char="q"/>
            </a:pPr>
            <a:r>
              <a:rPr lang="en-US" sz="2000" b="1" dirty="0" smtClean="0">
                <a:solidFill>
                  <a:srgbClr val="FF0000"/>
                </a:solidFill>
                <a:effectLst>
                  <a:glow rad="139700">
                    <a:schemeClr val="accent3">
                      <a:satMod val="175000"/>
                      <a:alpha val="40000"/>
                    </a:schemeClr>
                  </a:glow>
                </a:effectLst>
                <a:latin typeface="Times New Roman" pitchFamily="18" charset="0"/>
                <a:ea typeface="Times New Roman"/>
                <a:cs typeface="Times New Roman" pitchFamily="18" charset="0"/>
              </a:rPr>
              <a:t>PREVENTION</a:t>
            </a:r>
          </a:p>
          <a:p>
            <a:pPr algn="just" rtl="0"/>
            <a:r>
              <a:rPr lang="en-US" sz="2400" dirty="0" smtClean="0">
                <a:latin typeface="Times New Roman" pitchFamily="18" charset="0"/>
                <a:ea typeface="Times New Roman"/>
                <a:cs typeface="Times New Roman" pitchFamily="18" charset="0"/>
              </a:rPr>
              <a:t>Rheumatic </a:t>
            </a:r>
            <a:r>
              <a:rPr lang="en-US" sz="2400" dirty="0" smtClean="0">
                <a:latin typeface="Times New Roman" pitchFamily="18" charset="0"/>
                <a:ea typeface="Times New Roman"/>
                <a:cs typeface="Times New Roman" pitchFamily="18" charset="0"/>
              </a:rPr>
              <a:t>fever can be </a:t>
            </a:r>
            <a:r>
              <a:rPr lang="en-US" sz="2400" dirty="0" smtClean="0">
                <a:latin typeface="Times New Roman" pitchFamily="18" charset="0"/>
                <a:ea typeface="Times New Roman"/>
                <a:cs typeface="Times New Roman" pitchFamily="18" charset="0"/>
              </a:rPr>
              <a:t>prevented by  penicillin usually </a:t>
            </a:r>
            <a:r>
              <a:rPr lang="en-US" sz="2400" dirty="0" smtClean="0">
                <a:latin typeface="Times New Roman" pitchFamily="18" charset="0"/>
                <a:ea typeface="Times New Roman"/>
                <a:cs typeface="Times New Roman" pitchFamily="18" charset="0"/>
              </a:rPr>
              <a:t>with </a:t>
            </a:r>
            <a:r>
              <a:rPr lang="en-US" sz="2400" dirty="0" err="1" smtClean="0">
                <a:latin typeface="Times New Roman" pitchFamily="18" charset="0"/>
                <a:ea typeface="Times New Roman"/>
                <a:cs typeface="Times New Roman" pitchFamily="18" charset="0"/>
              </a:rPr>
              <a:t>benzathine</a:t>
            </a:r>
            <a:r>
              <a:rPr lang="en-US" sz="2400" dirty="0" smtClean="0">
                <a:latin typeface="Times New Roman" pitchFamily="18" charset="0"/>
                <a:ea typeface="Times New Roman"/>
                <a:cs typeface="Times New Roman" pitchFamily="18" charset="0"/>
              </a:rPr>
              <a:t> penicillin once each month for several </a:t>
            </a:r>
            <a:r>
              <a:rPr lang="en-US" sz="2400" dirty="0" smtClean="0">
                <a:latin typeface="Times New Roman" pitchFamily="18" charset="0"/>
                <a:ea typeface="Times New Roman"/>
                <a:cs typeface="Times New Roman" pitchFamily="18" charset="0"/>
              </a:rPr>
              <a:t>years. </a:t>
            </a:r>
            <a:r>
              <a:rPr lang="en-US" sz="2400" dirty="0" smtClean="0">
                <a:latin typeface="Times New Roman" pitchFamily="18" charset="0"/>
                <a:ea typeface="Times New Roman"/>
                <a:cs typeface="Times New Roman" pitchFamily="18" charset="0"/>
              </a:rPr>
              <a:t>There is no evidence that patients who have had AGN require similar penicillin </a:t>
            </a:r>
            <a:r>
              <a:rPr lang="en-US" sz="2400" dirty="0" smtClean="0">
                <a:latin typeface="Times New Roman" pitchFamily="18" charset="0"/>
                <a:ea typeface="Times New Roman"/>
                <a:cs typeface="Times New Roman" pitchFamily="18" charset="0"/>
              </a:rPr>
              <a:t>prophylaxis.</a:t>
            </a:r>
          </a:p>
          <a:p>
            <a:pPr algn="just" rtl="0"/>
            <a:r>
              <a:rPr lang="en-US" sz="2400" dirty="0" smtClean="0">
                <a:latin typeface="Times New Roman" pitchFamily="18" charset="0"/>
                <a:cs typeface="Times New Roman" pitchFamily="18" charset="0"/>
              </a:rPr>
              <a:t>The incidence of neonatal sepsis caused by group B streptococci can be reduced by a two-pronged approach: (1) All pregnant women at 35 to 37 weeks' gestation should be screened by doing vaginal and rectal cultures. If cultures are positive, then penicillin G (or </a:t>
            </a:r>
            <a:r>
              <a:rPr lang="en-US" sz="2400" dirty="0" err="1" smtClean="0">
                <a:latin typeface="Times New Roman" pitchFamily="18" charset="0"/>
                <a:cs typeface="Times New Roman" pitchFamily="18" charset="0"/>
              </a:rPr>
              <a:t>ampicillin</a:t>
            </a:r>
            <a:r>
              <a:rPr lang="en-US" sz="2400" dirty="0" smtClean="0">
                <a:latin typeface="Times New Roman" pitchFamily="18" charset="0"/>
                <a:cs typeface="Times New Roman" pitchFamily="18" charset="0"/>
              </a:rPr>
              <a:t>) should be administered intravenously at the time of delivery. (2) If the patient has not had cultures done, then penicillin G (or </a:t>
            </a:r>
            <a:r>
              <a:rPr lang="en-US" sz="2400" dirty="0" err="1" smtClean="0">
                <a:latin typeface="Times New Roman" pitchFamily="18" charset="0"/>
                <a:cs typeface="Times New Roman" pitchFamily="18" charset="0"/>
              </a:rPr>
              <a:t>ampicillin</a:t>
            </a:r>
            <a:r>
              <a:rPr lang="en-US" sz="2400" dirty="0" smtClean="0">
                <a:latin typeface="Times New Roman" pitchFamily="18" charset="0"/>
                <a:cs typeface="Times New Roman" pitchFamily="18" charset="0"/>
              </a:rPr>
              <a:t>) should be administered intravenously at the time of delivery to women who experience prolonged (longer than 18 hours) rupture of membranes, whose labor begins before 37 weeks' gestation, or who have a fever at the time of labor.</a:t>
            </a:r>
            <a:endParaRPr lang="ar-S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i="1" dirty="0" smtClean="0">
                <a:solidFill>
                  <a:schemeClr val="accent2">
                    <a:lumMod val="60000"/>
                    <a:lumOff val="40000"/>
                  </a:schemeClr>
                </a:solidFill>
                <a:effectLst>
                  <a:glow rad="101600">
                    <a:schemeClr val="accent3">
                      <a:satMod val="175000"/>
                      <a:alpha val="40000"/>
                    </a:schemeClr>
                  </a:glow>
                </a:effectLst>
                <a:latin typeface="Times New Roman" pitchFamily="18" charset="0"/>
                <a:cs typeface="Times New Roman" pitchFamily="18" charset="0"/>
              </a:rPr>
              <a:t>Streptococcus </a:t>
            </a:r>
            <a:r>
              <a:rPr lang="en-US" b="1" i="1" dirty="0" err="1" smtClean="0">
                <a:solidFill>
                  <a:schemeClr val="accent2">
                    <a:lumMod val="60000"/>
                    <a:lumOff val="40000"/>
                  </a:schemeClr>
                </a:solidFill>
                <a:effectLst>
                  <a:glow rad="101600">
                    <a:schemeClr val="accent3">
                      <a:satMod val="175000"/>
                      <a:alpha val="40000"/>
                    </a:schemeClr>
                  </a:glow>
                </a:effectLst>
                <a:latin typeface="Times New Roman" pitchFamily="18" charset="0"/>
                <a:cs typeface="Times New Roman" pitchFamily="18" charset="0"/>
              </a:rPr>
              <a:t>pneumoniae</a:t>
            </a:r>
            <a:r>
              <a:rPr lang="en-US" b="1" i="1" dirty="0" smtClean="0">
                <a:solidFill>
                  <a:schemeClr val="accent2">
                    <a:lumMod val="60000"/>
                    <a:lumOff val="40000"/>
                  </a:schemeClr>
                </a:solidFill>
                <a:effectLst>
                  <a:glow rad="101600">
                    <a:schemeClr val="accent3">
                      <a:satMod val="175000"/>
                      <a:alpha val="40000"/>
                    </a:schemeClr>
                  </a:glow>
                </a:effectLst>
                <a:latin typeface="Times New Roman" pitchFamily="18" charset="0"/>
                <a:cs typeface="Times New Roman" pitchFamily="18" charset="0"/>
              </a:rPr>
              <a:t/>
            </a:r>
            <a:br>
              <a:rPr lang="en-US" b="1" i="1" dirty="0" smtClean="0">
                <a:solidFill>
                  <a:schemeClr val="accent2">
                    <a:lumMod val="60000"/>
                    <a:lumOff val="40000"/>
                  </a:schemeClr>
                </a:solidFill>
                <a:effectLst>
                  <a:glow rad="101600">
                    <a:schemeClr val="accent3">
                      <a:satMod val="175000"/>
                      <a:alpha val="40000"/>
                    </a:schemeClr>
                  </a:glow>
                </a:effectLst>
                <a:latin typeface="Times New Roman" pitchFamily="18" charset="0"/>
                <a:cs typeface="Times New Roman" pitchFamily="18" charset="0"/>
              </a:rPr>
            </a:br>
            <a:endParaRPr lang="ar-SA" i="1" dirty="0">
              <a:solidFill>
                <a:schemeClr val="accent2">
                  <a:lumMod val="60000"/>
                  <a:lumOff val="40000"/>
                </a:schemeClr>
              </a:solidFill>
              <a:effectLst>
                <a:glow rad="101600">
                  <a:schemeClr val="accent3">
                    <a:satMod val="175000"/>
                    <a:alpha val="40000"/>
                  </a:schemeClr>
                </a:glow>
              </a:effectLst>
            </a:endParaRPr>
          </a:p>
        </p:txBody>
      </p:sp>
      <p:sp>
        <p:nvSpPr>
          <p:cNvPr id="3" name="Content Placeholder 2"/>
          <p:cNvSpPr>
            <a:spLocks noGrp="1"/>
          </p:cNvSpPr>
          <p:nvPr>
            <p:ph idx="1"/>
          </p:nvPr>
        </p:nvSpPr>
        <p:spPr>
          <a:xfrm>
            <a:off x="457200" y="546100"/>
            <a:ext cx="8229600" cy="6311900"/>
          </a:xfrm>
        </p:spPr>
        <p:txBody>
          <a:bodyPr>
            <a:noAutofit/>
          </a:bodyPr>
          <a:lstStyle/>
          <a:p>
            <a:pPr algn="just" rtl="0">
              <a:lnSpc>
                <a:spcPct val="170000"/>
              </a:lnSpc>
              <a:buFont typeface="Courier New" pitchFamily="49" charset="0"/>
              <a:buChar char="o"/>
            </a:pPr>
            <a:r>
              <a:rPr lang="en-US" sz="2000" baseline="0" dirty="0" smtClean="0">
                <a:latin typeface="Times New Roman" pitchFamily="18" charset="0"/>
                <a:cs typeface="Times New Roman" pitchFamily="18" charset="0"/>
              </a:rPr>
              <a:t>Fastidious</a:t>
            </a:r>
            <a:r>
              <a:rPr lang="en-US" sz="2000" baseline="0" dirty="0" smtClean="0">
                <a:latin typeface="Times New Roman" pitchFamily="18" charset="0"/>
                <a:cs typeface="Times New Roman" pitchFamily="18" charset="0"/>
              </a:rPr>
              <a:t>, lancet-shaped gram positive </a:t>
            </a:r>
            <a:r>
              <a:rPr lang="en-US" sz="2000" baseline="0" dirty="0" err="1" smtClean="0">
                <a:latin typeface="Times New Roman" pitchFamily="18" charset="0"/>
                <a:cs typeface="Times New Roman" pitchFamily="18" charset="0"/>
              </a:rPr>
              <a:t>diplococci</a:t>
            </a:r>
            <a:r>
              <a:rPr lang="en-US" sz="2000" baseline="0" dirty="0" smtClean="0">
                <a:latin typeface="Times New Roman" pitchFamily="18" charset="0"/>
                <a:cs typeface="Times New Roman" pitchFamily="18" charset="0"/>
              </a:rPr>
              <a:t>.</a:t>
            </a:r>
          </a:p>
          <a:p>
            <a:pPr algn="just" rtl="0">
              <a:lnSpc>
                <a:spcPct val="170000"/>
              </a:lnSpc>
              <a:buFont typeface="Courier New" pitchFamily="49" charset="0"/>
              <a:buChar char="o"/>
            </a:pPr>
            <a:r>
              <a:rPr lang="en-US" sz="2000" baseline="0" dirty="0" smtClean="0">
                <a:latin typeface="Times New Roman" pitchFamily="18" charset="0"/>
                <a:cs typeface="Times New Roman" pitchFamily="18" charset="0"/>
              </a:rPr>
              <a:t>Possess </a:t>
            </a:r>
            <a:r>
              <a:rPr lang="en-US" sz="2000" baseline="0" dirty="0" smtClean="0">
                <a:latin typeface="Times New Roman" pitchFamily="18" charset="0"/>
                <a:cs typeface="Times New Roman" pitchFamily="18" charset="0"/>
              </a:rPr>
              <a:t>a capsule of </a:t>
            </a:r>
            <a:r>
              <a:rPr lang="en-US" sz="2000" baseline="0" dirty="0" smtClean="0">
                <a:latin typeface="Times New Roman" pitchFamily="18" charset="0"/>
                <a:cs typeface="Times New Roman" pitchFamily="18" charset="0"/>
              </a:rPr>
              <a:t>polysaccharide</a:t>
            </a:r>
            <a:r>
              <a:rPr lang="en-US" sz="2000" dirty="0" smtClean="0">
                <a:latin typeface="Times New Roman"/>
                <a:ea typeface="Times New Roman"/>
                <a:cs typeface="Times New Roman"/>
              </a:rPr>
              <a:t> </a:t>
            </a:r>
            <a:r>
              <a:rPr lang="en-US" sz="2000" baseline="0" dirty="0" smtClean="0">
                <a:latin typeface="Times New Roman" pitchFamily="18" charset="0"/>
                <a:cs typeface="Times New Roman" pitchFamily="18" charset="0"/>
              </a:rPr>
              <a:t>that </a:t>
            </a:r>
            <a:r>
              <a:rPr lang="en-US" sz="2000" baseline="0" dirty="0" smtClean="0">
                <a:latin typeface="Times New Roman" pitchFamily="18" charset="0"/>
                <a:cs typeface="Times New Roman" pitchFamily="18" charset="0"/>
              </a:rPr>
              <a:t>permits </a:t>
            </a:r>
            <a:r>
              <a:rPr lang="en-US" sz="2000" baseline="0" dirty="0" smtClean="0">
                <a:latin typeface="Times New Roman" pitchFamily="18" charset="0"/>
                <a:cs typeface="Times New Roman" pitchFamily="18" charset="0"/>
              </a:rPr>
              <a:t>typing with </a:t>
            </a:r>
            <a:r>
              <a:rPr lang="en-US" sz="2000" baseline="0" dirty="0" smtClean="0">
                <a:latin typeface="Times New Roman" pitchFamily="18" charset="0"/>
                <a:cs typeface="Times New Roman" pitchFamily="18" charset="0"/>
              </a:rPr>
              <a:t>specific </a:t>
            </a:r>
            <a:r>
              <a:rPr lang="en-US" sz="2000" baseline="0" dirty="0" err="1" smtClean="0">
                <a:latin typeface="Times New Roman" pitchFamily="18" charset="0"/>
                <a:cs typeface="Times New Roman" pitchFamily="18" charset="0"/>
              </a:rPr>
              <a:t>antisera</a:t>
            </a:r>
            <a:r>
              <a:rPr lang="en-US" sz="2000" baseline="0" dirty="0" smtClean="0">
                <a:latin typeface="Times New Roman" pitchFamily="18" charset="0"/>
                <a:cs typeface="Times New Roman" pitchFamily="18" charset="0"/>
              </a:rPr>
              <a:t>.</a:t>
            </a:r>
          </a:p>
          <a:p>
            <a:pPr algn="just" rtl="0">
              <a:lnSpc>
                <a:spcPct val="170000"/>
              </a:lnSpc>
              <a:buFont typeface="Courier New" pitchFamily="49" charset="0"/>
              <a:buChar char="o"/>
            </a:pPr>
            <a:r>
              <a:rPr lang="en-US" sz="2000" baseline="0" dirty="0" smtClean="0">
                <a:latin typeface="Times New Roman" pitchFamily="18" charset="0"/>
                <a:cs typeface="Times New Roman" pitchFamily="18" charset="0"/>
              </a:rPr>
              <a:t>Found </a:t>
            </a:r>
            <a:r>
              <a:rPr lang="en-US" sz="2000" baseline="0" dirty="0" smtClean="0">
                <a:latin typeface="Times New Roman" pitchFamily="18" charset="0"/>
                <a:cs typeface="Times New Roman" pitchFamily="18" charset="0"/>
              </a:rPr>
              <a:t>as a normal flora in the upper respiratory tract</a:t>
            </a:r>
            <a:r>
              <a:rPr lang="en-US" sz="2000" baseline="0" dirty="0" smtClean="0">
                <a:latin typeface="Times New Roman" pitchFamily="18" charset="0"/>
                <a:cs typeface="Times New Roman" pitchFamily="18" charset="0"/>
              </a:rPr>
              <a:t>.</a:t>
            </a:r>
            <a:r>
              <a:rPr lang="en-US" sz="2000" b="1" i="1" dirty="0" smtClean="0">
                <a:latin typeface="Times New Roman"/>
                <a:ea typeface="Times New Roman"/>
                <a:cs typeface="Arial"/>
              </a:rPr>
              <a:t> </a:t>
            </a:r>
            <a:endParaRPr lang="en-US" sz="2000" b="1" i="1" dirty="0" smtClean="0">
              <a:latin typeface="Times New Roman"/>
              <a:ea typeface="Times New Roman"/>
              <a:cs typeface="Arial"/>
            </a:endParaRPr>
          </a:p>
          <a:p>
            <a:pPr algn="just" rtl="0">
              <a:lnSpc>
                <a:spcPct val="170000"/>
              </a:lnSpc>
              <a:buFont typeface="Courier New" pitchFamily="49" charset="0"/>
              <a:buChar char="o"/>
            </a:pPr>
            <a:r>
              <a:rPr lang="en-US" sz="2000" dirty="0" smtClean="0">
                <a:latin typeface="Times New Roman" pitchFamily="18" charset="0"/>
                <a:ea typeface="Times New Roman"/>
                <a:cs typeface="Times New Roman" pitchFamily="18" charset="0"/>
              </a:rPr>
              <a:t>On blood agar they produce α-</a:t>
            </a:r>
            <a:r>
              <a:rPr lang="en-US" sz="2000" dirty="0" err="1" smtClean="0">
                <a:latin typeface="Times New Roman" pitchFamily="18" charset="0"/>
                <a:ea typeface="Times New Roman"/>
                <a:cs typeface="Times New Roman" pitchFamily="18" charset="0"/>
              </a:rPr>
              <a:t>hemolysis</a:t>
            </a:r>
            <a:r>
              <a:rPr lang="en-US" sz="2000" dirty="0" smtClean="0">
                <a:latin typeface="Times New Roman" pitchFamily="18" charset="0"/>
                <a:ea typeface="Times New Roman"/>
                <a:cs typeface="Times New Roman" pitchFamily="18" charset="0"/>
              </a:rPr>
              <a:t>. </a:t>
            </a:r>
            <a:endParaRPr lang="en-US" sz="2000" dirty="0" smtClean="0">
              <a:latin typeface="Times New Roman" pitchFamily="18" charset="0"/>
              <a:ea typeface="Times New Roman"/>
              <a:cs typeface="Times New Roman" pitchFamily="18" charset="0"/>
            </a:endParaRPr>
          </a:p>
          <a:p>
            <a:pPr algn="just" rtl="0">
              <a:lnSpc>
                <a:spcPct val="170000"/>
              </a:lnSpc>
              <a:buFont typeface="Courier New" pitchFamily="49" charset="0"/>
              <a:buChar char="o"/>
            </a:pPr>
            <a:r>
              <a:rPr lang="en-US" sz="2000" dirty="0" smtClean="0">
                <a:latin typeface="Times New Roman" pitchFamily="18" charset="0"/>
                <a:ea typeface="Times New Roman"/>
                <a:cs typeface="Times New Roman" pitchFamily="18" charset="0"/>
              </a:rPr>
              <a:t>In </a:t>
            </a:r>
            <a:r>
              <a:rPr lang="en-US" sz="2000" dirty="0" smtClean="0">
                <a:latin typeface="Times New Roman" pitchFamily="18" charset="0"/>
                <a:ea typeface="Times New Roman"/>
                <a:cs typeface="Times New Roman" pitchFamily="18" charset="0"/>
              </a:rPr>
              <a:t>contrast to </a:t>
            </a:r>
            <a:r>
              <a:rPr lang="en-US" sz="2000" dirty="0" err="1" smtClean="0">
                <a:latin typeface="Times New Roman" pitchFamily="18" charset="0"/>
                <a:ea typeface="Times New Roman"/>
                <a:cs typeface="Times New Roman" pitchFamily="18" charset="0"/>
              </a:rPr>
              <a:t>viridans</a:t>
            </a:r>
            <a:r>
              <a:rPr lang="en-US" sz="2000" dirty="0" smtClean="0">
                <a:latin typeface="Times New Roman" pitchFamily="18" charset="0"/>
                <a:ea typeface="Times New Roman"/>
                <a:cs typeface="Times New Roman" pitchFamily="18" charset="0"/>
              </a:rPr>
              <a:t> streptococci, they are </a:t>
            </a:r>
            <a:r>
              <a:rPr lang="en-US" sz="2000" dirty="0" err="1" smtClean="0">
                <a:latin typeface="Times New Roman" pitchFamily="18" charset="0"/>
                <a:ea typeface="Times New Roman"/>
                <a:cs typeface="Times New Roman" pitchFamily="18" charset="0"/>
              </a:rPr>
              <a:t>lysed</a:t>
            </a:r>
            <a:r>
              <a:rPr lang="en-US" sz="2000" dirty="0" smtClean="0">
                <a:latin typeface="Times New Roman" pitchFamily="18" charset="0"/>
                <a:ea typeface="Times New Roman"/>
                <a:cs typeface="Times New Roman" pitchFamily="18" charset="0"/>
              </a:rPr>
              <a:t> by bile or </a:t>
            </a:r>
            <a:r>
              <a:rPr lang="en-US" sz="2000" dirty="0" err="1" smtClean="0">
                <a:latin typeface="Times New Roman" pitchFamily="18" charset="0"/>
                <a:ea typeface="Times New Roman"/>
                <a:cs typeface="Times New Roman" pitchFamily="18" charset="0"/>
              </a:rPr>
              <a:t>deoxycholate</a:t>
            </a:r>
            <a:r>
              <a:rPr lang="en-US" sz="2000" dirty="0" smtClean="0">
                <a:latin typeface="Times New Roman" pitchFamily="18" charset="0"/>
                <a:ea typeface="Times New Roman"/>
                <a:cs typeface="Times New Roman" pitchFamily="18" charset="0"/>
              </a:rPr>
              <a:t> and their growth is inhibited by </a:t>
            </a:r>
            <a:r>
              <a:rPr lang="en-US" sz="2000" dirty="0" err="1" smtClean="0">
                <a:latin typeface="Times New Roman" pitchFamily="18" charset="0"/>
                <a:ea typeface="Times New Roman"/>
                <a:cs typeface="Times New Roman" pitchFamily="18" charset="0"/>
              </a:rPr>
              <a:t>optochin</a:t>
            </a:r>
            <a:r>
              <a:rPr lang="en-US" sz="2000" dirty="0" smtClean="0">
                <a:latin typeface="Times New Roman" pitchFamily="18" charset="0"/>
                <a:ea typeface="Times New Roman"/>
                <a:cs typeface="Times New Roman" pitchFamily="18" charset="0"/>
              </a:rPr>
              <a:t>.</a:t>
            </a:r>
            <a:endParaRPr lang="en-US" sz="2000" baseline="0" dirty="0" smtClean="0">
              <a:latin typeface="Times New Roman" pitchFamily="18" charset="0"/>
              <a:cs typeface="Times New Roman" pitchFamily="18" charset="0"/>
            </a:endParaRPr>
          </a:p>
          <a:p>
            <a:pPr algn="just" rtl="0">
              <a:lnSpc>
                <a:spcPct val="170000"/>
              </a:lnSpc>
              <a:buNone/>
            </a:pPr>
            <a:endParaRPr lang="ar-SA" sz="2000" dirty="0">
              <a:latin typeface="Times New Roman" pitchFamily="18" charset="0"/>
              <a:cs typeface="Times New Roman" pitchFamily="18" charset="0"/>
            </a:endParaRPr>
          </a:p>
        </p:txBody>
      </p:sp>
      <p:pic>
        <p:nvPicPr>
          <p:cNvPr id="4" name="Picture 3" descr="Streptococcus-pneu_1899711i.jpg"/>
          <p:cNvPicPr>
            <a:picLocks noChangeAspect="1"/>
          </p:cNvPicPr>
          <p:nvPr/>
        </p:nvPicPr>
        <p:blipFill>
          <a:blip r:embed="rId2"/>
          <a:stretch>
            <a:fillRect/>
          </a:stretch>
        </p:blipFill>
        <p:spPr>
          <a:xfrm>
            <a:off x="457200" y="4870450"/>
            <a:ext cx="4068000" cy="1441450"/>
          </a:xfrm>
          <a:prstGeom prst="rect">
            <a:avLst/>
          </a:prstGeom>
        </p:spPr>
      </p:pic>
      <p:pic>
        <p:nvPicPr>
          <p:cNvPr id="5" name="Picture 4" descr="s-pneumoniae.jpg"/>
          <p:cNvPicPr>
            <a:picLocks noChangeAspect="1"/>
          </p:cNvPicPr>
          <p:nvPr/>
        </p:nvPicPr>
        <p:blipFill>
          <a:blip r:embed="rId3"/>
          <a:stretch>
            <a:fillRect/>
          </a:stretch>
        </p:blipFill>
        <p:spPr>
          <a:xfrm>
            <a:off x="5016000" y="4149725"/>
            <a:ext cx="4128000" cy="2708275"/>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835525" cy="992187"/>
          </a:xfrm>
        </p:spPr>
        <p:txBody>
          <a:bodyPr>
            <a:normAutofit/>
          </a:bodyPr>
          <a:lstStyle/>
          <a:p>
            <a:pPr algn="l" rtl="0"/>
            <a:r>
              <a:rPr lang="en-US" sz="3600" dirty="0" smtClean="0">
                <a:solidFill>
                  <a:schemeClr val="accent2">
                    <a:lumMod val="75000"/>
                  </a:schemeClr>
                </a:solidFill>
                <a:effectLst>
                  <a:glow rad="139700">
                    <a:schemeClr val="accent3">
                      <a:satMod val="175000"/>
                      <a:alpha val="40000"/>
                    </a:schemeClr>
                  </a:glow>
                </a:effectLst>
                <a:latin typeface="Times New Roman" pitchFamily="18" charset="0"/>
                <a:cs typeface="Times New Roman" pitchFamily="18" charset="0"/>
              </a:rPr>
              <a:t>   Antigenic structure</a:t>
            </a:r>
            <a:endParaRPr lang="ar-SA" dirty="0"/>
          </a:p>
        </p:txBody>
      </p:sp>
      <p:sp>
        <p:nvSpPr>
          <p:cNvPr id="3" name="Content Placeholder 2"/>
          <p:cNvSpPr>
            <a:spLocks noGrp="1"/>
          </p:cNvSpPr>
          <p:nvPr>
            <p:ph idx="1"/>
          </p:nvPr>
        </p:nvSpPr>
        <p:spPr>
          <a:xfrm>
            <a:off x="457200" y="992188"/>
            <a:ext cx="8439150" cy="5865812"/>
          </a:xfrm>
        </p:spPr>
        <p:txBody>
          <a:bodyPr>
            <a:normAutofit fontScale="92500" lnSpcReduction="20000"/>
          </a:bodyPr>
          <a:lstStyle/>
          <a:p>
            <a:pPr algn="just" rtl="0">
              <a:buFont typeface="Wingdings" pitchFamily="2" charset="2"/>
              <a:buChar char="Ø"/>
            </a:pPr>
            <a:r>
              <a:rPr lang="en-US" sz="2800" b="1" baseline="0" dirty="0" smtClean="0">
                <a:solidFill>
                  <a:schemeClr val="accent1">
                    <a:lumMod val="75000"/>
                  </a:schemeClr>
                </a:solidFill>
                <a:latin typeface="Times New Roman" pitchFamily="18" charset="0"/>
                <a:cs typeface="Times New Roman" pitchFamily="18" charset="0"/>
              </a:rPr>
              <a:t>Capsular </a:t>
            </a:r>
            <a:r>
              <a:rPr lang="en-US" sz="2800" b="1" baseline="0" dirty="0" smtClean="0">
                <a:solidFill>
                  <a:schemeClr val="accent1">
                    <a:lumMod val="75000"/>
                  </a:schemeClr>
                </a:solidFill>
                <a:latin typeface="Times New Roman" pitchFamily="18" charset="0"/>
                <a:cs typeface="Times New Roman" pitchFamily="18" charset="0"/>
              </a:rPr>
              <a:t>polysaccharide</a:t>
            </a:r>
            <a:r>
              <a:rPr lang="en-US" sz="2800" baseline="0" dirty="0" smtClean="0">
                <a:latin typeface="Times New Roman" pitchFamily="18" charset="0"/>
                <a:cs typeface="Times New Roman" pitchFamily="18" charset="0"/>
              </a:rPr>
              <a:t>: </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Pathogenicity</a:t>
            </a:r>
            <a:r>
              <a:rPr lang="en-US" sz="2800" baseline="0" dirty="0" smtClean="0">
                <a:latin typeface="Times New Roman" pitchFamily="18" charset="0"/>
                <a:cs typeface="Times New Roman" pitchFamily="18" charset="0"/>
              </a:rPr>
              <a:t> </a:t>
            </a:r>
            <a:r>
              <a:rPr lang="en-US" sz="2800" baseline="0" dirty="0" smtClean="0">
                <a:latin typeface="Times New Roman" pitchFamily="18" charset="0"/>
                <a:cs typeface="Times New Roman" pitchFamily="18" charset="0"/>
              </a:rPr>
              <a:t>determinant </a:t>
            </a:r>
            <a:r>
              <a:rPr lang="en-US" sz="2800" baseline="0" dirty="0" smtClean="0">
                <a:latin typeface="Times New Roman" pitchFamily="18" charset="0"/>
                <a:cs typeface="Times New Roman" pitchFamily="18" charset="0"/>
              </a:rPr>
              <a:t>with anti-</a:t>
            </a:r>
            <a:r>
              <a:rPr lang="en-US" sz="2800" baseline="0" dirty="0" err="1" smtClean="0">
                <a:latin typeface="Times New Roman" pitchFamily="18" charset="0"/>
                <a:cs typeface="Times New Roman" pitchFamily="18" charset="0"/>
              </a:rPr>
              <a:t>phagocytic</a:t>
            </a:r>
            <a:r>
              <a:rPr lang="en-US" sz="2800" baseline="0" dirty="0" smtClean="0">
                <a:latin typeface="Times New Roman" pitchFamily="18" charset="0"/>
                <a:cs typeface="Times New Roman" pitchFamily="18" charset="0"/>
              </a:rPr>
              <a:t> </a:t>
            </a:r>
            <a:r>
              <a:rPr lang="en-US" sz="2800" baseline="0" dirty="0" smtClean="0">
                <a:latin typeface="Times New Roman" pitchFamily="18" charset="0"/>
                <a:cs typeface="Times New Roman" pitchFamily="18" charset="0"/>
              </a:rPr>
              <a:t>property. There </a:t>
            </a:r>
            <a:r>
              <a:rPr lang="en-US" sz="2800" baseline="0" dirty="0" smtClean="0">
                <a:latin typeface="Times New Roman" pitchFamily="18" charset="0"/>
                <a:cs typeface="Times New Roman" pitchFamily="18" charset="0"/>
              </a:rPr>
              <a:t>are more </a:t>
            </a:r>
            <a:r>
              <a:rPr lang="en-US" sz="2800" baseline="0" dirty="0" smtClean="0">
                <a:latin typeface="Times New Roman" pitchFamily="18" charset="0"/>
                <a:cs typeface="Times New Roman" pitchFamily="18" charset="0"/>
              </a:rPr>
              <a:t>than </a:t>
            </a:r>
            <a:r>
              <a:rPr lang="en-US" sz="2800" baseline="0" dirty="0" smtClean="0">
                <a:latin typeface="Times New Roman" pitchFamily="18" charset="0"/>
                <a:cs typeface="Times New Roman" pitchFamily="18" charset="0"/>
              </a:rPr>
              <a:t>85 </a:t>
            </a:r>
            <a:r>
              <a:rPr lang="en-US" sz="2800" baseline="0" dirty="0" smtClean="0">
                <a:latin typeface="Times New Roman" pitchFamily="18" charset="0"/>
                <a:cs typeface="Times New Roman" pitchFamily="18" charset="0"/>
              </a:rPr>
              <a:t>serotypes of </a:t>
            </a:r>
            <a:r>
              <a:rPr lang="en-US" sz="2800" baseline="0" dirty="0" smtClean="0">
                <a:latin typeface="Times New Roman" pitchFamily="18" charset="0"/>
                <a:cs typeface="Times New Roman" pitchFamily="18" charset="0"/>
              </a:rPr>
              <a:t>the bacteria </a:t>
            </a:r>
            <a:r>
              <a:rPr lang="en-US" sz="2800" baseline="0" dirty="0" smtClean="0">
                <a:latin typeface="Times New Roman" pitchFamily="18" charset="0"/>
                <a:cs typeface="Times New Roman" pitchFamily="18" charset="0"/>
              </a:rPr>
              <a:t>based on capsular </a:t>
            </a:r>
            <a:r>
              <a:rPr lang="en-US" sz="2800" baseline="0" dirty="0" smtClean="0">
                <a:latin typeface="Times New Roman" pitchFamily="18" charset="0"/>
                <a:cs typeface="Times New Roman" pitchFamily="18" charset="0"/>
              </a:rPr>
              <a:t>typing.</a:t>
            </a:r>
            <a:r>
              <a:rPr lang="en-US" sz="2800" dirty="0" smtClean="0">
                <a:latin typeface="Times New Roman" pitchFamily="18" charset="0"/>
                <a:cs typeface="Times New Roman" pitchFamily="18" charset="0"/>
              </a:rPr>
              <a:t> </a:t>
            </a:r>
            <a:r>
              <a:rPr lang="en-US" sz="2800" baseline="0" dirty="0" smtClean="0">
                <a:latin typeface="Times New Roman" pitchFamily="18" charset="0"/>
                <a:cs typeface="Times New Roman" pitchFamily="18" charset="0"/>
              </a:rPr>
              <a:t>Identified </a:t>
            </a:r>
            <a:r>
              <a:rPr lang="en-US" sz="2800" baseline="0" dirty="0" smtClean="0">
                <a:latin typeface="Times New Roman" pitchFamily="18" charset="0"/>
                <a:cs typeface="Times New Roman" pitchFamily="18" charset="0"/>
              </a:rPr>
              <a:t>by capsule swelling </a:t>
            </a:r>
            <a:r>
              <a:rPr lang="en-US" sz="2800" baseline="0" dirty="0" smtClean="0">
                <a:latin typeface="Times New Roman" pitchFamily="18" charset="0"/>
                <a:cs typeface="Times New Roman" pitchFamily="18" charset="0"/>
              </a:rPr>
              <a:t>test (</a:t>
            </a:r>
            <a:r>
              <a:rPr lang="en-US" sz="2800" baseline="0" dirty="0" err="1" smtClean="0">
                <a:latin typeface="Times New Roman" pitchFamily="18" charset="0"/>
                <a:cs typeface="Times New Roman" pitchFamily="18" charset="0"/>
              </a:rPr>
              <a:t>quellung</a:t>
            </a:r>
            <a:r>
              <a:rPr lang="en-US" sz="2800" baseline="0" dirty="0" smtClean="0">
                <a:latin typeface="Times New Roman" pitchFamily="18" charset="0"/>
                <a:cs typeface="Times New Roman" pitchFamily="18" charset="0"/>
              </a:rPr>
              <a:t> </a:t>
            </a:r>
            <a:r>
              <a:rPr lang="en-US" sz="2800" baseline="0" dirty="0" smtClean="0">
                <a:latin typeface="Times New Roman" pitchFamily="18" charset="0"/>
                <a:cs typeface="Times New Roman" pitchFamily="18" charset="0"/>
              </a:rPr>
              <a:t>reaction</a:t>
            </a:r>
            <a:r>
              <a:rPr lang="en-US" sz="2800" baseline="0" dirty="0" smtClean="0">
                <a:latin typeface="Times New Roman" pitchFamily="18" charset="0"/>
                <a:cs typeface="Times New Roman" pitchFamily="18" charset="0"/>
              </a:rPr>
              <a:t>).</a:t>
            </a:r>
          </a:p>
          <a:p>
            <a:pPr algn="just" rtl="0">
              <a:buFont typeface="Wingdings" pitchFamily="2" charset="2"/>
              <a:buChar char="Ø"/>
            </a:pPr>
            <a:r>
              <a:rPr lang="en-US" sz="2800" b="1" baseline="0" dirty="0" smtClean="0">
                <a:solidFill>
                  <a:schemeClr val="accent1">
                    <a:lumMod val="75000"/>
                  </a:schemeClr>
                </a:solidFill>
                <a:latin typeface="Times New Roman" pitchFamily="18" charset="0"/>
                <a:cs typeface="Times New Roman" pitchFamily="18" charset="0"/>
              </a:rPr>
              <a:t> </a:t>
            </a:r>
            <a:r>
              <a:rPr lang="en-US" sz="2800" b="1" baseline="0" dirty="0" smtClean="0">
                <a:solidFill>
                  <a:schemeClr val="accent1">
                    <a:lumMod val="75000"/>
                  </a:schemeClr>
                </a:solidFill>
                <a:latin typeface="Times New Roman" pitchFamily="18" charset="0"/>
                <a:cs typeface="Times New Roman" pitchFamily="18" charset="0"/>
              </a:rPr>
              <a:t>C substance</a:t>
            </a:r>
            <a:r>
              <a:rPr lang="en-US" sz="2800" baseline="0" dirty="0" smtClean="0">
                <a:latin typeface="Times New Roman" pitchFamily="18" charset="0"/>
                <a:cs typeface="Times New Roman" pitchFamily="18" charset="0"/>
              </a:rPr>
              <a:t>: Cell wall associated </a:t>
            </a:r>
            <a:r>
              <a:rPr lang="en-US" sz="2800" baseline="0" dirty="0" smtClean="0">
                <a:latin typeface="Times New Roman" pitchFamily="18" charset="0"/>
                <a:cs typeface="Times New Roman" pitchFamily="18" charset="0"/>
              </a:rPr>
              <a:t>antigen</a:t>
            </a:r>
          </a:p>
          <a:p>
            <a:pPr algn="just" rtl="0">
              <a:buFont typeface="Wingdings" pitchFamily="2" charset="2"/>
              <a:buChar char="Ø"/>
            </a:pPr>
            <a:r>
              <a:rPr lang="en-US" sz="2800" b="1" baseline="0" dirty="0" smtClean="0">
                <a:solidFill>
                  <a:schemeClr val="accent1">
                    <a:lumMod val="75000"/>
                  </a:schemeClr>
                </a:solidFill>
                <a:latin typeface="Times New Roman" pitchFamily="18" charset="0"/>
                <a:cs typeface="Times New Roman" pitchFamily="18" charset="0"/>
              </a:rPr>
              <a:t>Protein </a:t>
            </a:r>
            <a:r>
              <a:rPr lang="en-US" sz="2800" b="1" baseline="0" dirty="0" smtClean="0">
                <a:solidFill>
                  <a:schemeClr val="accent1">
                    <a:lumMod val="75000"/>
                  </a:schemeClr>
                </a:solidFill>
                <a:latin typeface="Times New Roman" pitchFamily="18" charset="0"/>
                <a:cs typeface="Times New Roman" pitchFamily="18" charset="0"/>
              </a:rPr>
              <a:t>M </a:t>
            </a:r>
            <a:r>
              <a:rPr lang="en-US" sz="2800" b="1" baseline="0" dirty="0" smtClean="0">
                <a:solidFill>
                  <a:schemeClr val="accent1">
                    <a:lumMod val="75000"/>
                  </a:schemeClr>
                </a:solidFill>
                <a:latin typeface="Times New Roman" pitchFamily="18" charset="0"/>
                <a:cs typeface="Times New Roman" pitchFamily="18" charset="0"/>
              </a:rPr>
              <a:t>antigen</a:t>
            </a:r>
          </a:p>
          <a:p>
            <a:pPr algn="just" rtl="0">
              <a:buFont typeface="Wingdings" pitchFamily="2" charset="2"/>
              <a:buChar char="Ø"/>
            </a:pPr>
            <a:r>
              <a:rPr lang="en-US" sz="2800" baseline="0" dirty="0" smtClean="0">
                <a:latin typeface="Times New Roman" pitchFamily="18" charset="0"/>
                <a:cs typeface="Times New Roman" pitchFamily="18" charset="0"/>
              </a:rPr>
              <a:t> </a:t>
            </a:r>
            <a:r>
              <a:rPr lang="en-US" sz="2800" b="1" baseline="0" dirty="0" smtClean="0">
                <a:solidFill>
                  <a:schemeClr val="accent1">
                    <a:lumMod val="75000"/>
                  </a:schemeClr>
                </a:solidFill>
                <a:latin typeface="Times New Roman" pitchFamily="18" charset="0"/>
                <a:cs typeface="Times New Roman" pitchFamily="18" charset="0"/>
              </a:rPr>
              <a:t>IgA1 protease</a:t>
            </a:r>
            <a:r>
              <a:rPr lang="en-US" sz="2800" baseline="0" dirty="0" smtClean="0">
                <a:latin typeface="Times New Roman" pitchFamily="18" charset="0"/>
                <a:cs typeface="Times New Roman" pitchFamily="18" charset="0"/>
              </a:rPr>
              <a:t>: Enzyme which cleaves </a:t>
            </a:r>
            <a:r>
              <a:rPr lang="en-US" sz="2800" baseline="0" dirty="0" smtClean="0">
                <a:latin typeface="Times New Roman" pitchFamily="18" charset="0"/>
                <a:cs typeface="Times New Roman" pitchFamily="18" charset="0"/>
              </a:rPr>
              <a:t>IgA1</a:t>
            </a:r>
          </a:p>
          <a:p>
            <a:pPr algn="l" rtl="0">
              <a:buNone/>
            </a:pPr>
            <a:r>
              <a:rPr lang="en-US" sz="3500" b="1" dirty="0" smtClean="0">
                <a:solidFill>
                  <a:schemeClr val="accent2">
                    <a:lumMod val="75000"/>
                  </a:schemeClr>
                </a:solidFill>
                <a:effectLst>
                  <a:glow rad="139700">
                    <a:schemeClr val="accent3">
                      <a:satMod val="175000"/>
                      <a:alpha val="40000"/>
                    </a:schemeClr>
                  </a:glow>
                </a:effectLst>
                <a:latin typeface="Times New Roman" pitchFamily="18" charset="0"/>
                <a:cs typeface="Times New Roman" pitchFamily="18" charset="0"/>
              </a:rPr>
              <a:t>Clinical features:</a:t>
            </a:r>
          </a:p>
          <a:p>
            <a:pPr algn="l" rtl="0"/>
            <a:r>
              <a:rPr lang="en-US" sz="2800" dirty="0" smtClean="0">
                <a:latin typeface="Times New Roman" pitchFamily="18" charset="0"/>
                <a:cs typeface="Times New Roman" pitchFamily="18" charset="0"/>
              </a:rPr>
              <a:t>Lobar Pneumonia,  </a:t>
            </a:r>
            <a:r>
              <a:rPr lang="en-US" sz="2800" dirty="0" err="1" smtClean="0">
                <a:latin typeface="Times New Roman" pitchFamily="18" charset="0"/>
                <a:cs typeface="Times New Roman" pitchFamily="18" charset="0"/>
              </a:rPr>
              <a:t>Otitis</a:t>
            </a:r>
            <a:r>
              <a:rPr lang="en-US" sz="2800" dirty="0" smtClean="0">
                <a:latin typeface="Times New Roman" pitchFamily="18" charset="0"/>
                <a:cs typeface="Times New Roman" pitchFamily="18" charset="0"/>
              </a:rPr>
              <a:t> media,  Sinusitis</a:t>
            </a:r>
          </a:p>
          <a:p>
            <a:pPr algn="l" rtl="0"/>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Bacteremia</a:t>
            </a:r>
            <a:r>
              <a:rPr lang="en-US" sz="2800" dirty="0" smtClean="0">
                <a:latin typeface="Times New Roman" pitchFamily="18" charset="0"/>
                <a:cs typeface="Times New Roman" pitchFamily="18" charset="0"/>
              </a:rPr>
              <a:t>…Meningitis, </a:t>
            </a:r>
            <a:r>
              <a:rPr lang="en-US" sz="2800" dirty="0" err="1" smtClean="0">
                <a:latin typeface="Times New Roman" pitchFamily="18" charset="0"/>
                <a:cs typeface="Times New Roman" pitchFamily="18" charset="0"/>
              </a:rPr>
              <a:t>Endocarditis</a:t>
            </a:r>
            <a:r>
              <a:rPr lang="en-US" sz="2800" dirty="0" smtClean="0">
                <a:latin typeface="Times New Roman" pitchFamily="18" charset="0"/>
                <a:cs typeface="Times New Roman" pitchFamily="18" charset="0"/>
              </a:rPr>
              <a:t>, Septic arthritis.</a:t>
            </a:r>
            <a:r>
              <a:rPr lang="en-US" sz="2800" b="1" dirty="0" smtClean="0">
                <a:latin typeface="Times New Roman"/>
                <a:ea typeface="Times New Roman"/>
                <a:cs typeface="Arial"/>
              </a:rPr>
              <a:t> </a:t>
            </a:r>
          </a:p>
          <a:p>
            <a:pPr algn="just" rtl="0"/>
            <a:r>
              <a:rPr lang="en-US" sz="2800" dirty="0" err="1" smtClean="0">
                <a:latin typeface="Times New Roman"/>
                <a:ea typeface="Times New Roman"/>
                <a:cs typeface="Arial"/>
              </a:rPr>
              <a:t>Pneumococci</a:t>
            </a:r>
            <a:r>
              <a:rPr lang="en-US" sz="2800" dirty="0" smtClean="0">
                <a:latin typeface="Times New Roman"/>
                <a:ea typeface="Times New Roman"/>
                <a:cs typeface="Arial"/>
              </a:rPr>
              <a:t> are the most common cause of community acquired pneumonia, meningitis, sepsis in </a:t>
            </a:r>
            <a:r>
              <a:rPr lang="en-US" sz="2800" dirty="0" err="1" smtClean="0">
                <a:latin typeface="Times New Roman"/>
                <a:ea typeface="Times New Roman"/>
                <a:cs typeface="Arial"/>
              </a:rPr>
              <a:t>splenectomized</a:t>
            </a:r>
            <a:r>
              <a:rPr lang="en-US" sz="2800" dirty="0" smtClean="0">
                <a:latin typeface="Times New Roman"/>
                <a:ea typeface="Times New Roman"/>
                <a:cs typeface="Arial"/>
              </a:rPr>
              <a:t> individuals.</a:t>
            </a:r>
          </a:p>
          <a:p>
            <a:pPr algn="just" rtl="0"/>
            <a:r>
              <a:rPr lang="en-US" sz="2800" dirty="0" smtClean="0">
                <a:latin typeface="Times New Roman"/>
                <a:ea typeface="Times New Roman"/>
                <a:cs typeface="Arial"/>
              </a:rPr>
              <a:t>They are a common cause of conjunctivitis, especially in children. </a:t>
            </a:r>
            <a:endParaRPr lang="en-US" sz="2800" dirty="0" smtClean="0">
              <a:latin typeface="Times New Roman" pitchFamily="18" charset="0"/>
              <a:cs typeface="Times New Roman" pitchFamily="18" charset="0"/>
            </a:endParaRPr>
          </a:p>
          <a:p>
            <a:pPr algn="just" rtl="0">
              <a:buFont typeface="Wingdings" pitchFamily="2" charset="2"/>
              <a:buChar char="Ø"/>
            </a:pPr>
            <a:endParaRPr lang="en-US" sz="2000" baseline="0" dirty="0" smtClean="0">
              <a:latin typeface="Times New Roman" pitchFamily="18" charset="0"/>
              <a:cs typeface="Times New Roman" pitchFamily="18" charset="0"/>
            </a:endParaRPr>
          </a:p>
          <a:p>
            <a:pPr algn="just" rtl="0">
              <a:buNone/>
            </a:pPr>
            <a:endParaRPr lang="en-US" sz="2000" baseline="0" dirty="0" smtClean="0">
              <a:latin typeface="Times New Roman" pitchFamily="18" charset="0"/>
              <a:cs typeface="Times New Roman" pitchFamily="18" charset="0"/>
            </a:endParaRPr>
          </a:p>
          <a:p>
            <a:pPr algn="just" rtl="0">
              <a:buNone/>
            </a:pPr>
            <a:endParaRPr lang="ar-S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Autofit/>
          </a:bodyPr>
          <a:lstStyle/>
          <a:p>
            <a:pPr algn="l" rtl="0">
              <a:buNone/>
            </a:pPr>
            <a:r>
              <a:rPr lang="en-US" sz="4000" u="sng" baseline="0" dirty="0" smtClean="0">
                <a:solidFill>
                  <a:schemeClr val="accent2">
                    <a:lumMod val="60000"/>
                    <a:lumOff val="40000"/>
                  </a:schemeClr>
                </a:solidFill>
                <a:effectLst>
                  <a:glow rad="101600">
                    <a:schemeClr val="accent1">
                      <a:satMod val="175000"/>
                      <a:alpha val="40000"/>
                    </a:schemeClr>
                  </a:glow>
                </a:effectLst>
                <a:latin typeface="Times New Roman" pitchFamily="18" charset="0"/>
                <a:cs typeface="Times New Roman" pitchFamily="18" charset="0"/>
              </a:rPr>
              <a:t>Laboratory </a:t>
            </a:r>
            <a:r>
              <a:rPr lang="en-US" sz="4000" u="sng" baseline="0" dirty="0" smtClean="0">
                <a:solidFill>
                  <a:schemeClr val="accent2">
                    <a:lumMod val="60000"/>
                    <a:lumOff val="40000"/>
                  </a:schemeClr>
                </a:solidFill>
                <a:effectLst>
                  <a:glow rad="101600">
                    <a:schemeClr val="accent1">
                      <a:satMod val="175000"/>
                      <a:alpha val="40000"/>
                    </a:schemeClr>
                  </a:glow>
                </a:effectLst>
                <a:latin typeface="Times New Roman" pitchFamily="18" charset="0"/>
                <a:cs typeface="Times New Roman" pitchFamily="18" charset="0"/>
              </a:rPr>
              <a:t>Diagnosis:</a:t>
            </a:r>
          </a:p>
          <a:p>
            <a:pPr algn="l" rtl="0">
              <a:buFont typeface="Courier New" pitchFamily="49" charset="0"/>
              <a:buChar char="o"/>
            </a:pPr>
            <a:r>
              <a:rPr lang="en-US" sz="2400" b="1" baseline="0" dirty="0" smtClean="0">
                <a:solidFill>
                  <a:srgbClr val="FF0000"/>
                </a:solidFill>
                <a:latin typeface="Times New Roman" pitchFamily="18" charset="0"/>
                <a:cs typeface="Times New Roman" pitchFamily="18" charset="0"/>
              </a:rPr>
              <a:t>Specimen:</a:t>
            </a:r>
            <a:r>
              <a:rPr lang="en-US" sz="2400" baseline="0" dirty="0" smtClean="0">
                <a:solidFill>
                  <a:srgbClr val="FF0000"/>
                </a:solidFill>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Sputum, blood, cerebrospinal fluid, ear discharge </a:t>
            </a:r>
            <a:r>
              <a:rPr lang="en-US" sz="1800" baseline="0" dirty="0" smtClean="0">
                <a:latin typeface="Times New Roman" pitchFamily="18" charset="0"/>
                <a:cs typeface="Times New Roman" pitchFamily="18" charset="0"/>
              </a:rPr>
              <a:t>and</a:t>
            </a:r>
            <a:r>
              <a:rPr lang="en-US" sz="1800" dirty="0" smtClean="0">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sinus </a:t>
            </a:r>
            <a:r>
              <a:rPr lang="en-US" sz="1800" baseline="0" dirty="0" smtClean="0">
                <a:latin typeface="Times New Roman" pitchFamily="18" charset="0"/>
                <a:cs typeface="Times New Roman" pitchFamily="18" charset="0"/>
              </a:rPr>
              <a:t>drainage.</a:t>
            </a:r>
          </a:p>
          <a:p>
            <a:pPr algn="l" rtl="0">
              <a:buFont typeface="Courier New" pitchFamily="49" charset="0"/>
              <a:buChar char="o"/>
            </a:pPr>
            <a:r>
              <a:rPr lang="en-US" sz="2800" b="1" baseline="0" dirty="0" smtClean="0">
                <a:solidFill>
                  <a:srgbClr val="FF0000"/>
                </a:solidFill>
                <a:latin typeface="Times New Roman" pitchFamily="18" charset="0"/>
                <a:cs typeface="Times New Roman" pitchFamily="18" charset="0"/>
              </a:rPr>
              <a:t>Smears: </a:t>
            </a:r>
            <a:r>
              <a:rPr lang="en-US" sz="1800" baseline="0" dirty="0" smtClean="0">
                <a:latin typeface="Times New Roman" pitchFamily="18" charset="0"/>
                <a:cs typeface="Times New Roman" pitchFamily="18" charset="0"/>
              </a:rPr>
              <a:t>Lancet-shaped gram positive </a:t>
            </a:r>
            <a:r>
              <a:rPr lang="en-US" sz="1800" baseline="0" dirty="0" err="1" smtClean="0">
                <a:latin typeface="Times New Roman" pitchFamily="18" charset="0"/>
                <a:cs typeface="Times New Roman" pitchFamily="18" charset="0"/>
              </a:rPr>
              <a:t>diplococci</a:t>
            </a:r>
            <a:endParaRPr lang="en-US" sz="1800" baseline="0" dirty="0" smtClean="0">
              <a:latin typeface="Times New Roman" pitchFamily="18" charset="0"/>
              <a:cs typeface="Times New Roman" pitchFamily="18" charset="0"/>
            </a:endParaRPr>
          </a:p>
          <a:p>
            <a:pPr algn="l" rtl="0">
              <a:buFont typeface="Courier New" pitchFamily="49" charset="0"/>
              <a:buChar char="o"/>
            </a:pPr>
            <a:r>
              <a:rPr lang="en-US" sz="2400" b="1" baseline="0" dirty="0" smtClean="0">
                <a:solidFill>
                  <a:srgbClr val="FF0000"/>
                </a:solidFill>
                <a:latin typeface="Times New Roman" pitchFamily="18" charset="0"/>
                <a:cs typeface="Times New Roman" pitchFamily="18" charset="0"/>
              </a:rPr>
              <a:t>Culture: </a:t>
            </a:r>
            <a:r>
              <a:rPr lang="en-US" sz="1800" baseline="0" dirty="0" smtClean="0">
                <a:latin typeface="Times New Roman" pitchFamily="18" charset="0"/>
                <a:cs typeface="Times New Roman" pitchFamily="18" charset="0"/>
              </a:rPr>
              <a:t>Grow best in chocolate agar media in CO2 </a:t>
            </a:r>
            <a:r>
              <a:rPr lang="en-US" sz="1800" baseline="0" dirty="0" smtClean="0">
                <a:latin typeface="Times New Roman" pitchFamily="18" charset="0"/>
                <a:cs typeface="Times New Roman" pitchFamily="18" charset="0"/>
              </a:rPr>
              <a:t>enriched atmosphere</a:t>
            </a:r>
            <a:r>
              <a:rPr lang="en-US" sz="1800" baseline="0" dirty="0" smtClean="0">
                <a:latin typeface="Times New Roman" pitchFamily="18" charset="0"/>
                <a:cs typeface="Times New Roman" pitchFamily="18" charset="0"/>
              </a:rPr>
              <a:t>.</a:t>
            </a:r>
          </a:p>
          <a:p>
            <a:pPr algn="l" rtl="0"/>
            <a:r>
              <a:rPr lang="en-US" sz="1800" baseline="0" dirty="0" smtClean="0">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Shows α-hemolytic, draughts man </a:t>
            </a:r>
            <a:r>
              <a:rPr lang="en-US" sz="1800" baseline="0" dirty="0" smtClean="0">
                <a:latin typeface="Times New Roman" pitchFamily="18" charset="0"/>
                <a:cs typeface="Times New Roman" pitchFamily="18" charset="0"/>
              </a:rPr>
              <a:t>colony.</a:t>
            </a:r>
          </a:p>
          <a:p>
            <a:pPr algn="l" rtl="0"/>
            <a:r>
              <a:rPr lang="en-US" sz="1800" baseline="0" dirty="0" smtClean="0">
                <a:latin typeface="Times New Roman" pitchFamily="18" charset="0"/>
                <a:cs typeface="Times New Roman" pitchFamily="18" charset="0"/>
              </a:rPr>
              <a:t>Appearance</a:t>
            </a:r>
            <a:r>
              <a:rPr lang="en-US" sz="1800" baseline="0" dirty="0" smtClean="0">
                <a:latin typeface="Times New Roman" pitchFamily="18" charset="0"/>
                <a:cs typeface="Times New Roman" pitchFamily="18" charset="0"/>
              </a:rPr>
              <a:t>: Sunken centre colony due </a:t>
            </a:r>
            <a:r>
              <a:rPr lang="en-US" sz="1800" baseline="0" dirty="0" smtClean="0">
                <a:latin typeface="Times New Roman" pitchFamily="18" charset="0"/>
                <a:cs typeface="Times New Roman" pitchFamily="18" charset="0"/>
              </a:rPr>
              <a:t>to spontaneous </a:t>
            </a:r>
            <a:r>
              <a:rPr lang="en-US" sz="1800" baseline="0" dirty="0" smtClean="0">
                <a:latin typeface="Times New Roman" pitchFamily="18" charset="0"/>
                <a:cs typeface="Times New Roman" pitchFamily="18" charset="0"/>
              </a:rPr>
              <a:t>autolysis of older </a:t>
            </a:r>
            <a:r>
              <a:rPr lang="en-US" sz="1800" baseline="0" dirty="0" smtClean="0">
                <a:latin typeface="Times New Roman" pitchFamily="18" charset="0"/>
                <a:cs typeface="Times New Roman" pitchFamily="18" charset="0"/>
              </a:rPr>
              <a:t>bacteria</a:t>
            </a:r>
            <a:r>
              <a:rPr lang="en-US" sz="1800" dirty="0" smtClean="0">
                <a:latin typeface="Times New Roman" pitchFamily="18" charset="0"/>
                <a:cs typeface="Times New Roman" pitchFamily="18" charset="0"/>
              </a:rPr>
              <a:t>.</a:t>
            </a:r>
          </a:p>
          <a:p>
            <a:pPr algn="l" rtl="0"/>
            <a:r>
              <a:rPr lang="en-US" sz="1800" baseline="0" dirty="0" smtClean="0">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Young colonies resemble dew-drops due </a:t>
            </a:r>
            <a:r>
              <a:rPr lang="en-US" sz="1800" baseline="0" dirty="0" smtClean="0">
                <a:latin typeface="Times New Roman" pitchFamily="18" charset="0"/>
                <a:cs typeface="Times New Roman" pitchFamily="18" charset="0"/>
              </a:rPr>
              <a:t>to capsule.</a:t>
            </a:r>
          </a:p>
          <a:p>
            <a:pPr algn="l" rtl="0">
              <a:buFont typeface="Wingdings" pitchFamily="2" charset="2"/>
              <a:buChar char="v"/>
            </a:pPr>
            <a:r>
              <a:rPr lang="fr-FR" sz="1800" baseline="0" dirty="0" smtClean="0">
                <a:latin typeface="Times New Roman" pitchFamily="18" charset="0"/>
                <a:cs typeface="Times New Roman" pitchFamily="18" charset="0"/>
              </a:rPr>
              <a:t> </a:t>
            </a:r>
            <a:r>
              <a:rPr lang="fr-FR" sz="1800" baseline="0" dirty="0" smtClean="0">
                <a:latin typeface="Times New Roman" pitchFamily="18" charset="0"/>
                <a:cs typeface="Times New Roman" pitchFamily="18" charset="0"/>
              </a:rPr>
              <a:t>Bile soluble, ferment </a:t>
            </a:r>
            <a:r>
              <a:rPr lang="fr-FR" sz="1800" baseline="0" dirty="0" err="1" smtClean="0">
                <a:latin typeface="Times New Roman" pitchFamily="18" charset="0"/>
                <a:cs typeface="Times New Roman" pitchFamily="18" charset="0"/>
              </a:rPr>
              <a:t>inulin</a:t>
            </a:r>
            <a:r>
              <a:rPr lang="fr-FR" sz="1800" baseline="0" dirty="0" smtClean="0">
                <a:latin typeface="Times New Roman" pitchFamily="18" charset="0"/>
                <a:cs typeface="Times New Roman" pitchFamily="18" charset="0"/>
              </a:rPr>
              <a:t>.</a:t>
            </a:r>
            <a:endParaRPr lang="ar-SA" sz="1800" baseline="0" dirty="0" smtClean="0">
              <a:latin typeface="Times New Roman" pitchFamily="18" charset="0"/>
              <a:cs typeface="Times New Roman" pitchFamily="18" charset="0"/>
            </a:endParaRPr>
          </a:p>
          <a:p>
            <a:pPr algn="l" rtl="0">
              <a:buFont typeface="Wingdings" pitchFamily="2" charset="2"/>
              <a:buChar char="v"/>
            </a:pPr>
            <a:r>
              <a:rPr lang="en-US" sz="1800" baseline="0" dirty="0" err="1" smtClean="0">
                <a:latin typeface="Times New Roman" pitchFamily="18" charset="0"/>
                <a:cs typeface="Times New Roman" pitchFamily="18" charset="0"/>
              </a:rPr>
              <a:t>Optochin</a:t>
            </a:r>
            <a:r>
              <a:rPr lang="en-US" sz="1800" baseline="0" dirty="0" smtClean="0">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sensitive.</a:t>
            </a:r>
          </a:p>
          <a:p>
            <a:pPr algn="l" rtl="0">
              <a:buNone/>
            </a:pPr>
            <a:r>
              <a:rPr lang="en-US" b="1" baseline="0" dirty="0" smtClean="0">
                <a:solidFill>
                  <a:srgbClr val="FF0000"/>
                </a:solidFill>
                <a:latin typeface="Times New Roman" pitchFamily="18" charset="0"/>
                <a:cs typeface="Times New Roman" pitchFamily="18" charset="0"/>
              </a:rPr>
              <a:t>Serology: </a:t>
            </a:r>
            <a:r>
              <a:rPr lang="en-US" sz="1800" b="1" baseline="0" dirty="0" err="1" smtClean="0">
                <a:latin typeface="Times New Roman" pitchFamily="18" charset="0"/>
                <a:cs typeface="Times New Roman" pitchFamily="18" charset="0"/>
              </a:rPr>
              <a:t>Quellung</a:t>
            </a:r>
            <a:r>
              <a:rPr lang="en-US" sz="1800" b="1" baseline="0" dirty="0" smtClean="0">
                <a:latin typeface="Times New Roman" pitchFamily="18" charset="0"/>
                <a:cs typeface="Times New Roman" pitchFamily="18" charset="0"/>
              </a:rPr>
              <a:t> </a:t>
            </a:r>
            <a:r>
              <a:rPr lang="en-US" sz="1800" b="1" baseline="0" dirty="0" smtClean="0">
                <a:latin typeface="Times New Roman" pitchFamily="18" charset="0"/>
                <a:cs typeface="Times New Roman" pitchFamily="18" charset="0"/>
              </a:rPr>
              <a:t>reaction</a:t>
            </a:r>
          </a:p>
          <a:p>
            <a:pPr algn="just" rtl="0">
              <a:buNone/>
            </a:pPr>
            <a:r>
              <a:rPr lang="en-US" sz="1800" baseline="0" dirty="0" smtClean="0">
                <a:latin typeface="Times New Roman" pitchFamily="18" charset="0"/>
                <a:cs typeface="Times New Roman" pitchFamily="18" charset="0"/>
              </a:rPr>
              <a:t>Good </a:t>
            </a:r>
            <a:r>
              <a:rPr lang="en-US" sz="1800" baseline="0" dirty="0" smtClean="0">
                <a:latin typeface="Times New Roman" pitchFamily="18" charset="0"/>
                <a:cs typeface="Times New Roman" pitchFamily="18" charset="0"/>
              </a:rPr>
              <a:t>for rapid identification of</a:t>
            </a:r>
            <a:r>
              <a:rPr lang="en-US" sz="1800" i="1" baseline="0" dirty="0" smtClean="0">
                <a:latin typeface="Times New Roman" pitchFamily="18" charset="0"/>
                <a:cs typeface="Times New Roman" pitchFamily="18" charset="0"/>
              </a:rPr>
              <a:t> </a:t>
            </a:r>
            <a:r>
              <a:rPr lang="en-US" sz="1800" i="1" baseline="0" dirty="0" err="1" smtClean="0">
                <a:latin typeface="Times New Roman" pitchFamily="18" charset="0"/>
                <a:cs typeface="Times New Roman" pitchFamily="18" charset="0"/>
              </a:rPr>
              <a:t>S.pneumoniae</a:t>
            </a:r>
            <a:r>
              <a:rPr lang="en-US" sz="1800" i="1" baseline="0" dirty="0" smtClean="0">
                <a:latin typeface="Times New Roman" pitchFamily="18" charset="0"/>
                <a:cs typeface="Times New Roman" pitchFamily="18" charset="0"/>
              </a:rPr>
              <a:t> </a:t>
            </a:r>
            <a:r>
              <a:rPr lang="en-US" sz="1800" baseline="0" dirty="0" smtClean="0">
                <a:latin typeface="Times New Roman" pitchFamily="18" charset="0"/>
                <a:cs typeface="Times New Roman" pitchFamily="18" charset="0"/>
              </a:rPr>
              <a:t>in fresh specimen</a:t>
            </a:r>
            <a:r>
              <a:rPr lang="en-US" sz="1800" dirty="0" smtClean="0">
                <a:latin typeface="Times New Roman" pitchFamily="18" charset="0"/>
                <a:cs typeface="Times New Roman" pitchFamily="18" charset="0"/>
              </a:rPr>
              <a:t>.</a:t>
            </a:r>
          </a:p>
          <a:p>
            <a:pPr algn="just" rtl="0"/>
            <a:r>
              <a:rPr lang="en-US" sz="2000" dirty="0" smtClean="0">
                <a:latin typeface="Times New Roman" pitchFamily="18" charset="0"/>
                <a:cs typeface="Times New Roman" pitchFamily="18" charset="0"/>
              </a:rPr>
              <a:t> Procedure: Mix </a:t>
            </a:r>
            <a:r>
              <a:rPr lang="en-US" sz="2000" dirty="0" smtClean="0">
                <a:latin typeface="Times New Roman" pitchFamily="18" charset="0"/>
                <a:cs typeface="Times New Roman" pitchFamily="18" charset="0"/>
              </a:rPr>
              <a:t>specific serotype of</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S.pneumoniae</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with specific </a:t>
            </a:r>
            <a:r>
              <a:rPr lang="en-US" sz="2000" dirty="0" smtClean="0">
                <a:latin typeface="Times New Roman" pitchFamily="18" charset="0"/>
                <a:cs typeface="Times New Roman" pitchFamily="18" charset="0"/>
              </a:rPr>
              <a:t>anti-polysaccharide serum of </a:t>
            </a:r>
            <a:r>
              <a:rPr lang="en-US" sz="2000" dirty="0" smtClean="0">
                <a:latin typeface="Times New Roman" pitchFamily="18" charset="0"/>
                <a:cs typeface="Times New Roman" pitchFamily="18" charset="0"/>
              </a:rPr>
              <a:t>the same </a:t>
            </a:r>
            <a:r>
              <a:rPr lang="en-US" sz="2000" dirty="0" smtClean="0">
                <a:latin typeface="Times New Roman" pitchFamily="18" charset="0"/>
                <a:cs typeface="Times New Roman" pitchFamily="18" charset="0"/>
              </a:rPr>
              <a:t>serotype or with polyvalent </a:t>
            </a:r>
            <a:r>
              <a:rPr lang="en-US" sz="2000" dirty="0" smtClean="0">
                <a:latin typeface="Times New Roman" pitchFamily="18" charset="0"/>
                <a:cs typeface="Times New Roman" pitchFamily="18" charset="0"/>
              </a:rPr>
              <a:t>anti-serum on </a:t>
            </a:r>
            <a:r>
              <a:rPr lang="en-US" sz="2000" dirty="0" smtClean="0">
                <a:latin typeface="Times New Roman" pitchFamily="18" charset="0"/>
                <a:cs typeface="Times New Roman" pitchFamily="18" charset="0"/>
              </a:rPr>
              <a:t>a slide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Look for the appearance </a:t>
            </a:r>
            <a:r>
              <a:rPr lang="en-US" sz="2000" dirty="0" smtClean="0">
                <a:latin typeface="Times New Roman" pitchFamily="18" charset="0"/>
                <a:cs typeface="Times New Roman" pitchFamily="18" charset="0"/>
              </a:rPr>
              <a:t>of capsule swelling </a:t>
            </a:r>
            <a:r>
              <a:rPr lang="en-US" sz="2000" dirty="0" smtClean="0">
                <a:latin typeface="Times New Roman" pitchFamily="18" charset="0"/>
                <a:cs typeface="Times New Roman" pitchFamily="18" charset="0"/>
              </a:rPr>
              <a:t>under the 100X </a:t>
            </a:r>
            <a:r>
              <a:rPr lang="en-US" sz="2000" dirty="0" smtClean="0">
                <a:latin typeface="Times New Roman" pitchFamily="18" charset="0"/>
                <a:cs typeface="Times New Roman" pitchFamily="18" charset="0"/>
              </a:rPr>
              <a:t>objective microscope</a:t>
            </a:r>
            <a:endParaRPr lang="en-US" sz="2000" dirty="0" smtClean="0">
              <a:latin typeface="Times New Roman" pitchFamily="18" charset="0"/>
              <a:cs typeface="Times New Roman" pitchFamily="18" charset="0"/>
            </a:endParaRPr>
          </a:p>
          <a:p>
            <a:pPr algn="l" rtl="0">
              <a:buNone/>
            </a:pPr>
            <a:endParaRPr lang="en-US" sz="1800" baseline="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0"/>
            <a:ext cx="4572000" cy="1143000"/>
          </a:xfrm>
        </p:spPr>
        <p:txBody>
          <a:bodyPr/>
          <a:lstStyle/>
          <a:p>
            <a:pPr algn="l" rtl="0"/>
            <a:r>
              <a:rPr lang="en-US" b="1" u="sng" dirty="0" smtClean="0">
                <a:solidFill>
                  <a:srgbClr val="FF0000"/>
                </a:solidFill>
                <a:latin typeface="Times New Roman" pitchFamily="18" charset="0"/>
                <a:cs typeface="Times New Roman" pitchFamily="18" charset="0"/>
              </a:rPr>
              <a:t>Treatment</a:t>
            </a:r>
            <a:endParaRPr lang="ar-SA" u="sng" dirty="0"/>
          </a:p>
        </p:txBody>
      </p:sp>
      <p:sp>
        <p:nvSpPr>
          <p:cNvPr id="3" name="Content Placeholder 2"/>
          <p:cNvSpPr>
            <a:spLocks noGrp="1"/>
          </p:cNvSpPr>
          <p:nvPr>
            <p:ph idx="1"/>
          </p:nvPr>
        </p:nvSpPr>
        <p:spPr>
          <a:xfrm>
            <a:off x="247649" y="1143000"/>
            <a:ext cx="8648701" cy="5715000"/>
          </a:xfrm>
        </p:spPr>
        <p:txBody>
          <a:bodyPr>
            <a:normAutofit fontScale="25000" lnSpcReduction="20000"/>
          </a:bodyPr>
          <a:lstStyle/>
          <a:p>
            <a:pPr algn="l" rtl="0">
              <a:lnSpc>
                <a:spcPct val="170000"/>
              </a:lnSpc>
              <a:buNone/>
            </a:pPr>
            <a:r>
              <a:rPr lang="en-US" sz="6000" baseline="0" dirty="0" smtClean="0">
                <a:latin typeface="Times New Roman" pitchFamily="18" charset="0"/>
                <a:cs typeface="Times New Roman" pitchFamily="18" charset="0"/>
              </a:rPr>
              <a:t>.</a:t>
            </a:r>
            <a:r>
              <a:rPr lang="en-US" sz="9600" dirty="0" smtClean="0">
                <a:latin typeface="Times New Roman" pitchFamily="18" charset="0"/>
                <a:cs typeface="Times New Roman" pitchFamily="18" charset="0"/>
              </a:rPr>
              <a:t>Amoxicillin ,</a:t>
            </a:r>
            <a:r>
              <a:rPr lang="en-US" sz="9600" baseline="0" dirty="0" err="1" smtClean="0">
                <a:latin typeface="Times New Roman" pitchFamily="18" charset="0"/>
                <a:cs typeface="Times New Roman" pitchFamily="18" charset="0"/>
              </a:rPr>
              <a:t>Chloramphenicol</a:t>
            </a:r>
            <a:r>
              <a:rPr lang="en-US" sz="9600" baseline="0" dirty="0" smtClean="0">
                <a:latin typeface="Times New Roman" pitchFamily="18" charset="0"/>
                <a:cs typeface="Times New Roman" pitchFamily="18" charset="0"/>
              </a:rPr>
              <a:t>,  Third </a:t>
            </a:r>
            <a:r>
              <a:rPr lang="en-US" sz="9600" baseline="0" dirty="0" smtClean="0">
                <a:latin typeface="Times New Roman" pitchFamily="18" charset="0"/>
                <a:cs typeface="Times New Roman" pitchFamily="18" charset="0"/>
              </a:rPr>
              <a:t>generation </a:t>
            </a:r>
            <a:r>
              <a:rPr lang="en-US" sz="9600" baseline="0" dirty="0" err="1" smtClean="0">
                <a:latin typeface="Times New Roman" pitchFamily="18" charset="0"/>
                <a:cs typeface="Times New Roman" pitchFamily="18" charset="0"/>
              </a:rPr>
              <a:t>Cephalosporins</a:t>
            </a:r>
            <a:endParaRPr lang="en-US" sz="9600" baseline="0" dirty="0" smtClean="0">
              <a:latin typeface="Times New Roman" pitchFamily="18" charset="0"/>
              <a:cs typeface="Times New Roman" pitchFamily="18" charset="0"/>
            </a:endParaRPr>
          </a:p>
          <a:p>
            <a:pPr algn="l" rtl="0">
              <a:lnSpc>
                <a:spcPct val="170000"/>
              </a:lnSpc>
              <a:buNone/>
            </a:pPr>
            <a:r>
              <a:rPr lang="en-US" sz="9800" b="1" u="sng" baseline="0" dirty="0" smtClean="0">
                <a:solidFill>
                  <a:srgbClr val="FF0000"/>
                </a:solidFill>
                <a:latin typeface="Times New Roman" pitchFamily="18" charset="0"/>
                <a:cs typeface="Times New Roman" pitchFamily="18" charset="0"/>
              </a:rPr>
              <a:t>Prevention and control:</a:t>
            </a:r>
          </a:p>
          <a:p>
            <a:pPr algn="l" rtl="0">
              <a:lnSpc>
                <a:spcPct val="170000"/>
              </a:lnSpc>
            </a:pPr>
            <a:r>
              <a:rPr lang="en-US" sz="6000" baseline="0" dirty="0" smtClean="0">
                <a:latin typeface="Times New Roman" pitchFamily="18" charset="0"/>
                <a:cs typeface="Times New Roman" pitchFamily="18" charset="0"/>
              </a:rPr>
              <a:t>Pneumococcal conjugate </a:t>
            </a:r>
            <a:r>
              <a:rPr lang="en-US" sz="6000" baseline="0" dirty="0" smtClean="0">
                <a:latin typeface="Times New Roman" pitchFamily="18" charset="0"/>
                <a:cs typeface="Times New Roman" pitchFamily="18" charset="0"/>
              </a:rPr>
              <a:t>vaccine</a:t>
            </a:r>
            <a:r>
              <a:rPr lang="en-US" sz="6000" dirty="0" smtClean="0">
                <a:latin typeface="Times New Roman" pitchFamily="18" charset="0"/>
                <a:cs typeface="Times New Roman" pitchFamily="18" charset="0"/>
              </a:rPr>
              <a:t> to a carrier protein (diphtheria </a:t>
            </a:r>
            <a:r>
              <a:rPr lang="en-US" sz="6000" dirty="0" err="1" smtClean="0">
                <a:latin typeface="Times New Roman" pitchFamily="18" charset="0"/>
                <a:cs typeface="Times New Roman" pitchFamily="18" charset="0"/>
              </a:rPr>
              <a:t>toxoid</a:t>
            </a:r>
            <a:r>
              <a:rPr lang="en-US" sz="6000" dirty="0" smtClean="0">
                <a:latin typeface="Times New Roman" pitchFamily="18" charset="0"/>
                <a:cs typeface="Times New Roman" pitchFamily="18" charset="0"/>
              </a:rPr>
              <a:t>) </a:t>
            </a:r>
            <a:r>
              <a:rPr lang="en-US" sz="6000" baseline="0" dirty="0" smtClean="0">
                <a:latin typeface="Times New Roman" pitchFamily="18" charset="0"/>
                <a:cs typeface="Times New Roman" pitchFamily="18" charset="0"/>
              </a:rPr>
              <a:t>: </a:t>
            </a:r>
            <a:r>
              <a:rPr lang="en-US" sz="6000" baseline="0" dirty="0" smtClean="0">
                <a:latin typeface="Times New Roman" pitchFamily="18" charset="0"/>
                <a:cs typeface="Times New Roman" pitchFamily="18" charset="0"/>
              </a:rPr>
              <a:t>Immunization of individuals </a:t>
            </a:r>
            <a:r>
              <a:rPr lang="en-US" sz="6000" baseline="0" dirty="0" smtClean="0">
                <a:latin typeface="Times New Roman" pitchFamily="18" charset="0"/>
                <a:cs typeface="Times New Roman" pitchFamily="18" charset="0"/>
              </a:rPr>
              <a:t>with type </a:t>
            </a:r>
            <a:r>
              <a:rPr lang="en-US" sz="6000" baseline="0" dirty="0" smtClean="0">
                <a:latin typeface="Times New Roman" pitchFamily="18" charset="0"/>
                <a:cs typeface="Times New Roman" pitchFamily="18" charset="0"/>
              </a:rPr>
              <a:t>specific polysaccharide </a:t>
            </a:r>
            <a:r>
              <a:rPr lang="en-US" sz="6000" dirty="0" smtClean="0">
                <a:latin typeface="Times New Roman" pitchFamily="18" charset="0"/>
                <a:cs typeface="Times New Roman" pitchFamily="18" charset="0"/>
              </a:rPr>
              <a:t>vaccine </a:t>
            </a:r>
            <a:r>
              <a:rPr lang="en-US" sz="6000" dirty="0" smtClean="0">
                <a:latin typeface="Times New Roman" pitchFamily="18" charset="0"/>
                <a:cs typeface="Times New Roman" pitchFamily="18" charset="0"/>
              </a:rPr>
              <a:t>is </a:t>
            </a:r>
            <a:r>
              <a:rPr lang="en-US" sz="6000" dirty="0" smtClean="0">
                <a:latin typeface="Times New Roman" pitchFamily="18" charset="0"/>
                <a:cs typeface="Times New Roman" pitchFamily="18" charset="0"/>
              </a:rPr>
              <a:t>given to children younger than 5 years </a:t>
            </a:r>
            <a:r>
              <a:rPr lang="en-US" sz="6000" dirty="0" smtClean="0">
                <a:latin typeface="Times New Roman" pitchFamily="18" charset="0"/>
                <a:cs typeface="Times New Roman" pitchFamily="18" charset="0"/>
              </a:rPr>
              <a:t> and elderly </a:t>
            </a:r>
            <a:r>
              <a:rPr lang="en-US" sz="6000" dirty="0" smtClean="0">
                <a:latin typeface="Times New Roman" pitchFamily="18" charset="0"/>
                <a:cs typeface="Times New Roman" pitchFamily="18" charset="0"/>
              </a:rPr>
              <a:t>(i.e., persons older than 65 years), </a:t>
            </a:r>
            <a:r>
              <a:rPr lang="en-US" sz="6000" dirty="0" err="1" smtClean="0">
                <a:latin typeface="Times New Roman" pitchFamily="18" charset="0"/>
                <a:cs typeface="Times New Roman" pitchFamily="18" charset="0"/>
              </a:rPr>
              <a:t>immunocompromised</a:t>
            </a:r>
            <a:r>
              <a:rPr lang="en-US" sz="6000" dirty="0" smtClean="0">
                <a:latin typeface="Times New Roman" pitchFamily="18" charset="0"/>
                <a:cs typeface="Times New Roman" pitchFamily="18" charset="0"/>
              </a:rPr>
              <a:t> (especially </a:t>
            </a:r>
            <a:r>
              <a:rPr lang="en-US" sz="6000" dirty="0" err="1" smtClean="0">
                <a:latin typeface="Times New Roman" pitchFamily="18" charset="0"/>
                <a:cs typeface="Times New Roman" pitchFamily="18" charset="0"/>
              </a:rPr>
              <a:t>splenectomized</a:t>
            </a:r>
            <a:r>
              <a:rPr lang="en-US" sz="6000" dirty="0" smtClean="0">
                <a:latin typeface="Times New Roman" pitchFamily="18" charset="0"/>
                <a:cs typeface="Times New Roman" pitchFamily="18" charset="0"/>
              </a:rPr>
              <a:t>) or debilitated </a:t>
            </a:r>
            <a:r>
              <a:rPr lang="en-US" sz="6000" dirty="0" smtClean="0">
                <a:latin typeface="Times New Roman" pitchFamily="18" charset="0"/>
                <a:cs typeface="Times New Roman" pitchFamily="18" charset="0"/>
              </a:rPr>
              <a:t>persons. A booster dose is recommended </a:t>
            </a:r>
            <a:r>
              <a:rPr lang="en-US" sz="6000" dirty="0" smtClean="0">
                <a:latin typeface="Times New Roman" pitchFamily="18" charset="0"/>
                <a:cs typeface="Times New Roman" pitchFamily="18" charset="0"/>
              </a:rPr>
              <a:t>.</a:t>
            </a:r>
            <a:endParaRPr lang="en-US" sz="6000" baseline="0" dirty="0" smtClean="0">
              <a:latin typeface="Times New Roman" pitchFamily="18" charset="0"/>
              <a:cs typeface="Times New Roman" pitchFamily="18" charset="0"/>
            </a:endParaRPr>
          </a:p>
          <a:p>
            <a:pPr algn="l" rtl="0">
              <a:lnSpc>
                <a:spcPct val="170000"/>
              </a:lnSpc>
              <a:buFont typeface="Wingdings" pitchFamily="2" charset="2"/>
              <a:buChar char="q"/>
            </a:pPr>
            <a:r>
              <a:rPr lang="en-US" sz="7200" b="1" baseline="0" dirty="0" smtClean="0">
                <a:latin typeface="Times New Roman" pitchFamily="18" charset="0"/>
                <a:cs typeface="Times New Roman" pitchFamily="18" charset="0"/>
              </a:rPr>
              <a:t>Biochemical reaction to diagnose </a:t>
            </a:r>
            <a:r>
              <a:rPr lang="en-US" sz="7200" b="1" baseline="0" dirty="0" smtClean="0">
                <a:latin typeface="Times New Roman" pitchFamily="18" charset="0"/>
                <a:cs typeface="Times New Roman" pitchFamily="18" charset="0"/>
              </a:rPr>
              <a:t>streptococci</a:t>
            </a:r>
          </a:p>
          <a:p>
            <a:pPr algn="l" rtl="0">
              <a:lnSpc>
                <a:spcPct val="170000"/>
              </a:lnSpc>
            </a:pPr>
            <a:r>
              <a:rPr lang="en-US" sz="6000" baseline="0" dirty="0" smtClean="0">
                <a:latin typeface="Times New Roman" pitchFamily="18" charset="0"/>
                <a:cs typeface="Times New Roman" pitchFamily="18" charset="0"/>
              </a:rPr>
              <a:t>Bile </a:t>
            </a:r>
            <a:r>
              <a:rPr lang="en-US" sz="6000" baseline="0" dirty="0" smtClean="0">
                <a:latin typeface="Times New Roman" pitchFamily="18" charset="0"/>
                <a:cs typeface="Times New Roman" pitchFamily="18" charset="0"/>
              </a:rPr>
              <a:t>solubility </a:t>
            </a:r>
            <a:r>
              <a:rPr lang="en-US" sz="6000" baseline="0" dirty="0" smtClean="0">
                <a:latin typeface="Times New Roman" pitchFamily="18" charset="0"/>
                <a:cs typeface="Times New Roman" pitchFamily="18" charset="0"/>
              </a:rPr>
              <a:t>test</a:t>
            </a:r>
          </a:p>
          <a:p>
            <a:pPr algn="l" rtl="0">
              <a:lnSpc>
                <a:spcPct val="170000"/>
              </a:lnSpc>
            </a:pPr>
            <a:r>
              <a:rPr lang="en-US" sz="6000" baseline="0" dirty="0" smtClean="0">
                <a:latin typeface="Times New Roman" pitchFamily="18" charset="0"/>
                <a:cs typeface="Times New Roman" pitchFamily="18" charset="0"/>
              </a:rPr>
              <a:t>Litmus </a:t>
            </a:r>
            <a:r>
              <a:rPr lang="en-US" sz="6000" baseline="0" dirty="0" smtClean="0">
                <a:latin typeface="Times New Roman" pitchFamily="18" charset="0"/>
                <a:cs typeface="Times New Roman" pitchFamily="18" charset="0"/>
              </a:rPr>
              <a:t>milk reduction </a:t>
            </a:r>
            <a:r>
              <a:rPr lang="en-US" sz="6000" baseline="0" dirty="0" smtClean="0">
                <a:latin typeface="Times New Roman" pitchFamily="18" charset="0"/>
                <a:cs typeface="Times New Roman" pitchFamily="18" charset="0"/>
              </a:rPr>
              <a:t>test</a:t>
            </a:r>
          </a:p>
          <a:p>
            <a:pPr algn="l" rtl="0">
              <a:lnSpc>
                <a:spcPct val="170000"/>
              </a:lnSpc>
            </a:pPr>
            <a:r>
              <a:rPr lang="en-US" sz="6000" baseline="0" dirty="0" smtClean="0">
                <a:latin typeface="Times New Roman" pitchFamily="18" charset="0"/>
                <a:cs typeface="Times New Roman" pitchFamily="18" charset="0"/>
              </a:rPr>
              <a:t>CAMP test</a:t>
            </a:r>
          </a:p>
          <a:p>
            <a:pPr algn="l" rtl="0">
              <a:lnSpc>
                <a:spcPct val="170000"/>
              </a:lnSpc>
            </a:pPr>
            <a:r>
              <a:rPr lang="en-US" sz="6000" baseline="0" dirty="0" err="1" smtClean="0">
                <a:latin typeface="Times New Roman" pitchFamily="18" charset="0"/>
                <a:cs typeface="Times New Roman" pitchFamily="18" charset="0"/>
              </a:rPr>
              <a:t>Bacitracin</a:t>
            </a:r>
            <a:r>
              <a:rPr lang="en-US" sz="6000" baseline="0" dirty="0" smtClean="0">
                <a:latin typeface="Times New Roman" pitchFamily="18" charset="0"/>
                <a:cs typeface="Times New Roman" pitchFamily="18" charset="0"/>
              </a:rPr>
              <a:t> test</a:t>
            </a:r>
          </a:p>
          <a:p>
            <a:pPr algn="l" rtl="0">
              <a:lnSpc>
                <a:spcPct val="170000"/>
              </a:lnSpc>
            </a:pPr>
            <a:r>
              <a:rPr lang="en-US" sz="6000" baseline="0" dirty="0" err="1" smtClean="0">
                <a:latin typeface="Times New Roman" pitchFamily="18" charset="0"/>
                <a:cs typeface="Times New Roman" pitchFamily="18" charset="0"/>
              </a:rPr>
              <a:t>Optochin</a:t>
            </a:r>
            <a:r>
              <a:rPr lang="en-US" sz="6000" baseline="0" dirty="0" smtClean="0">
                <a:latin typeface="Times New Roman" pitchFamily="18" charset="0"/>
                <a:cs typeface="Times New Roman" pitchFamily="18" charset="0"/>
              </a:rPr>
              <a:t> </a:t>
            </a:r>
            <a:r>
              <a:rPr lang="en-US" sz="6000" baseline="0" dirty="0" smtClean="0">
                <a:latin typeface="Times New Roman" pitchFamily="18" charset="0"/>
                <a:cs typeface="Times New Roman" pitchFamily="18" charset="0"/>
              </a:rPr>
              <a:t>test</a:t>
            </a:r>
          </a:p>
          <a:p>
            <a:pPr algn="l" rtl="0">
              <a:buNone/>
            </a:pPr>
            <a:endParaRPr lang="ar-S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648700" cy="1116000"/>
          </a:xfrm>
        </p:spPr>
        <p:txBody>
          <a:bodyPr/>
          <a:lstStyle/>
          <a:p>
            <a:pPr algn="l" rtl="0">
              <a:buNone/>
            </a:pPr>
            <a:r>
              <a:rPr lang="en-US" b="1" baseline="0" dirty="0" smtClean="0">
                <a:latin typeface="Times New Roman" pitchFamily="18" charset="0"/>
                <a:cs typeface="Times New Roman" pitchFamily="18" charset="0"/>
              </a:rPr>
              <a:t>Table 2</a:t>
            </a:r>
            <a:r>
              <a:rPr lang="en-US" b="1" baseline="0" dirty="0" smtClean="0">
                <a:latin typeface="Times New Roman" pitchFamily="18" charset="0"/>
                <a:cs typeface="Times New Roman" pitchFamily="18" charset="0"/>
              </a:rPr>
              <a:t>. </a:t>
            </a:r>
            <a:r>
              <a:rPr lang="en-US" b="1" baseline="0" dirty="0" smtClean="0">
                <a:latin typeface="Times New Roman" pitchFamily="18" charset="0"/>
                <a:cs typeface="Times New Roman" pitchFamily="18" charset="0"/>
              </a:rPr>
              <a:t>Differentiation of streptococcus species</a:t>
            </a:r>
          </a:p>
          <a:p>
            <a:pPr algn="l" rtl="0">
              <a:buNone/>
            </a:pPr>
            <a:endParaRPr lang="ar-SA"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a:srcRect/>
          <a:stretch>
            <a:fillRect/>
          </a:stretch>
        </p:blipFill>
        <p:spPr bwMode="auto">
          <a:xfrm>
            <a:off x="247651" y="546100"/>
            <a:ext cx="8648700" cy="576580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download (1).jpg"/>
          <p:cNvPicPr>
            <a:picLocks noGrp="1" noChangeAspect="1"/>
          </p:cNvPicPr>
          <p:nvPr>
            <p:ph idx="1"/>
          </p:nvPr>
        </p:nvPicPr>
        <p:blipFill>
          <a:blip r:embed="rId2"/>
          <a:stretch>
            <a:fillRect/>
          </a:stretch>
        </p:blipFill>
        <p:spPr>
          <a:xfrm>
            <a:off x="2409825" y="1266825"/>
            <a:ext cx="4460875" cy="3603624"/>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5292725"/>
            <a:ext cx="8229600" cy="1143000"/>
          </a:xfrm>
        </p:spPr>
        <p:txBody>
          <a:bodyPr>
            <a:normAutofit fontScale="90000"/>
          </a:bodyPr>
          <a:lstStyle/>
          <a:p>
            <a:r>
              <a:rPr lang="en-US" b="1" dirty="0">
                <a:latin typeface="Times New Roman" pitchFamily="18" charset="0"/>
                <a:cs typeface="Times New Roman" pitchFamily="18" charset="0"/>
              </a:rPr>
              <a:t>Fig. </a:t>
            </a:r>
            <a:r>
              <a:rPr lang="en-US" b="1" dirty="0" smtClean="0">
                <a:latin typeface="Times New Roman" pitchFamily="18" charset="0"/>
                <a:cs typeface="Times New Roman" pitchFamily="18" charset="0"/>
              </a:rPr>
              <a:t>1 Streptococci</a:t>
            </a:r>
            <a:r>
              <a:rPr lang="en-US" b="1" dirty="0"/>
              <a:t/>
            </a:r>
            <a:br>
              <a:rPr lang="en-US" b="1" dirty="0"/>
            </a:br>
            <a:endParaRPr lang="ar-SA" dirty="0"/>
          </a:p>
        </p:txBody>
      </p:sp>
      <p:pic>
        <p:nvPicPr>
          <p:cNvPr id="4" name="Picture 3" descr="s_pyogenes_large-14105907D5C62936CED.jpg"/>
          <p:cNvPicPr>
            <a:picLocks noChangeAspect="1"/>
          </p:cNvPicPr>
          <p:nvPr/>
        </p:nvPicPr>
        <p:blipFill>
          <a:blip r:embed="rId2"/>
          <a:stretch>
            <a:fillRect/>
          </a:stretch>
        </p:blipFill>
        <p:spPr>
          <a:xfrm>
            <a:off x="914400" y="587374"/>
            <a:ext cx="3657600" cy="4283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161349744687050.jpg"/>
          <p:cNvPicPr>
            <a:picLocks noChangeAspect="1"/>
          </p:cNvPicPr>
          <p:nvPr/>
        </p:nvPicPr>
        <p:blipFill>
          <a:blip r:embed="rId3"/>
          <a:stretch>
            <a:fillRect/>
          </a:stretch>
        </p:blipFill>
        <p:spPr>
          <a:xfrm>
            <a:off x="4873625" y="546100"/>
            <a:ext cx="3603625" cy="432434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8000"/>
          </a:xfrm>
        </p:spPr>
        <p:txBody>
          <a:bodyPr>
            <a:normAutofit/>
          </a:bodyPr>
          <a:lstStyle/>
          <a:p>
            <a:pPr marL="342900" lvl="0" indent="-342900" algn="l" rtl="0">
              <a:lnSpc>
                <a:spcPct val="120000"/>
              </a:lnSpc>
              <a:spcBef>
                <a:spcPct val="20000"/>
              </a:spcBef>
            </a:pPr>
            <a:r>
              <a:rPr lang="en-US" sz="2800" b="1" dirty="0" smtClean="0">
                <a:solidFill>
                  <a:srgbClr val="4F81BD"/>
                </a:solidFill>
                <a:effectLst>
                  <a:glow rad="101600">
                    <a:srgbClr val="4F81BD">
                      <a:satMod val="175000"/>
                      <a:alpha val="40000"/>
                    </a:srgbClr>
                  </a:glow>
                </a:effectLst>
                <a:latin typeface="Times New Roman" pitchFamily="18" charset="0"/>
                <a:ea typeface="+mn-ea"/>
                <a:cs typeface="Times New Roman" pitchFamily="18" charset="0"/>
              </a:rPr>
              <a:t>The currently used classification is based on </a:t>
            </a:r>
            <a:r>
              <a:rPr lang="en-US" sz="2800" b="1" dirty="0" smtClean="0">
                <a:solidFill>
                  <a:srgbClr val="4F81BD"/>
                </a:solidFill>
                <a:effectLst>
                  <a:glow rad="101600">
                    <a:srgbClr val="4F81BD">
                      <a:satMod val="175000"/>
                      <a:alpha val="40000"/>
                    </a:srgbClr>
                  </a:glow>
                </a:effectLst>
                <a:latin typeface="Times New Roman" pitchFamily="18" charset="0"/>
                <a:ea typeface="+mn-ea"/>
                <a:cs typeface="Times New Roman" pitchFamily="18" charset="0"/>
              </a:rPr>
              <a:t>:</a:t>
            </a:r>
            <a:endParaRPr lang="ar-SA" sz="2800" dirty="0"/>
          </a:p>
        </p:txBody>
      </p:sp>
      <p:sp>
        <p:nvSpPr>
          <p:cNvPr id="3" name="Content Placeholder 2"/>
          <p:cNvSpPr>
            <a:spLocks noGrp="1"/>
          </p:cNvSpPr>
          <p:nvPr>
            <p:ph idx="1"/>
          </p:nvPr>
        </p:nvSpPr>
        <p:spPr>
          <a:xfrm>
            <a:off x="457200" y="922637"/>
            <a:ext cx="8208000" cy="5868000"/>
          </a:xfrm>
        </p:spPr>
        <p:txBody>
          <a:bodyPr>
            <a:normAutofit fontScale="77500" lnSpcReduction="20000"/>
          </a:bodyPr>
          <a:lstStyle/>
          <a:p>
            <a:pPr lvl="0" algn="just" rtl="0">
              <a:lnSpc>
                <a:spcPct val="170000"/>
              </a:lnSpc>
              <a:buNone/>
            </a:pPr>
            <a:r>
              <a:rPr lang="en-US" b="1" dirty="0" smtClean="0">
                <a:solidFill>
                  <a:srgbClr val="FF0000"/>
                </a:solidFill>
                <a:latin typeface="Times New Roman" pitchFamily="18" charset="0"/>
                <a:cs typeface="Times New Roman" pitchFamily="18" charset="0"/>
              </a:rPr>
              <a:t>(1) </a:t>
            </a:r>
            <a:r>
              <a:rPr lang="en-US" b="1" dirty="0" smtClean="0">
                <a:latin typeface="Times New Roman" pitchFamily="18" charset="0"/>
                <a:cs typeface="Times New Roman" pitchFamily="18" charset="0"/>
              </a:rPr>
              <a:t>Colony </a:t>
            </a:r>
            <a:r>
              <a:rPr lang="en-US" b="1" dirty="0" smtClean="0">
                <a:latin typeface="Times New Roman" pitchFamily="18" charset="0"/>
                <a:cs typeface="Times New Roman" pitchFamily="18" charset="0"/>
              </a:rPr>
              <a:t>morphology and hemolytic reactions on blood agar</a:t>
            </a:r>
            <a:r>
              <a:rPr lang="en-US" b="1" dirty="0" smtClean="0">
                <a:latin typeface="Times New Roman" pitchFamily="18" charset="0"/>
                <a:cs typeface="Times New Roman" pitchFamily="18" charset="0"/>
              </a:rPr>
              <a:t>;</a:t>
            </a:r>
          </a:p>
          <a:p>
            <a:pPr lvl="0" algn="just" rtl="0">
              <a:lnSpc>
                <a:spcPct val="170000"/>
              </a:lnSpc>
              <a:buNone/>
            </a:pPr>
            <a:r>
              <a:rPr lang="en-US" dirty="0" smtClean="0">
                <a:solidFill>
                  <a:prstClr val="black"/>
                </a:solidFill>
                <a:latin typeface="Times New Roman" pitchFamily="18" charset="0"/>
                <a:ea typeface="Calibri"/>
                <a:cs typeface="Times New Roman" pitchFamily="18" charset="0"/>
              </a:rPr>
              <a:t> </a:t>
            </a:r>
            <a:r>
              <a:rPr lang="en-US"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2) </a:t>
            </a:r>
            <a:r>
              <a:rPr lang="en-US" b="1" dirty="0" smtClean="0">
                <a:latin typeface="Times New Roman" pitchFamily="18" charset="0"/>
                <a:cs typeface="Times New Roman" pitchFamily="18" charset="0"/>
              </a:rPr>
              <a:t>Serologic </a:t>
            </a:r>
            <a:r>
              <a:rPr lang="en-US" b="1" dirty="0" smtClean="0">
                <a:latin typeface="Times New Roman" pitchFamily="18" charset="0"/>
                <a:cs typeface="Times New Roman" pitchFamily="18" charset="0"/>
              </a:rPr>
              <a:t>specificity of the cell wall group-specific substance and other cell wall or capsular antigens</a:t>
            </a:r>
            <a:r>
              <a:rPr lang="en-US" b="1" dirty="0" smtClean="0">
                <a:latin typeface="Times New Roman" pitchFamily="18" charset="0"/>
                <a:cs typeface="Times New Roman" pitchFamily="18" charset="0"/>
              </a:rPr>
              <a:t>;</a:t>
            </a:r>
          </a:p>
          <a:p>
            <a:pPr lvl="0" algn="just" rtl="0">
              <a:lnSpc>
                <a:spcPct val="170000"/>
              </a:lnSpc>
              <a:buNone/>
            </a:pPr>
            <a:r>
              <a:rPr lang="en-US"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3) </a:t>
            </a:r>
            <a:r>
              <a:rPr lang="en-US" b="1" dirty="0" smtClean="0">
                <a:latin typeface="Times New Roman" pitchFamily="18" charset="0"/>
                <a:cs typeface="Times New Roman" pitchFamily="18" charset="0"/>
              </a:rPr>
              <a:t>Biochemical </a:t>
            </a:r>
            <a:r>
              <a:rPr lang="en-US" b="1" dirty="0" smtClean="0">
                <a:latin typeface="Times New Roman" pitchFamily="18" charset="0"/>
                <a:cs typeface="Times New Roman" pitchFamily="18" charset="0"/>
              </a:rPr>
              <a:t>reactions and resistance to physical and chemical </a:t>
            </a:r>
            <a:r>
              <a:rPr lang="en-US" b="1" dirty="0" smtClean="0">
                <a:latin typeface="Times New Roman" pitchFamily="18" charset="0"/>
                <a:cs typeface="Times New Roman" pitchFamily="18" charset="0"/>
              </a:rPr>
              <a:t>factors.</a:t>
            </a:r>
          </a:p>
          <a:p>
            <a:pPr lvl="0" algn="just" rtl="0">
              <a:lnSpc>
                <a:spcPct val="170000"/>
              </a:lnSpc>
              <a:buNone/>
            </a:pPr>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(4) </a:t>
            </a:r>
            <a:r>
              <a:rPr lang="en-US" b="1" dirty="0" smtClean="0">
                <a:latin typeface="Times New Roman" pitchFamily="18" charset="0"/>
                <a:cs typeface="Times New Roman" pitchFamily="18" charset="0"/>
              </a:rPr>
              <a:t>Ecologic </a:t>
            </a:r>
            <a:r>
              <a:rPr lang="en-US" b="1" dirty="0" smtClean="0">
                <a:latin typeface="Times New Roman" pitchFamily="18" charset="0"/>
                <a:cs typeface="Times New Roman" pitchFamily="18" charset="0"/>
              </a:rPr>
              <a:t>features. </a:t>
            </a:r>
            <a:endParaRPr lang="en-US" b="1" dirty="0" smtClean="0">
              <a:latin typeface="Times New Roman" pitchFamily="18" charset="0"/>
              <a:cs typeface="Times New Roman" pitchFamily="18" charset="0"/>
            </a:endParaRPr>
          </a:p>
          <a:p>
            <a:pPr lvl="0" algn="just" rtl="0">
              <a:lnSpc>
                <a:spcPct val="170000"/>
              </a:lnSpc>
              <a:buNone/>
            </a:pPr>
            <a:r>
              <a:rPr lang="en-US"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5) </a:t>
            </a:r>
            <a:r>
              <a:rPr lang="en-US" b="1" dirty="0" smtClean="0">
                <a:latin typeface="Times New Roman" pitchFamily="18" charset="0"/>
                <a:cs typeface="Times New Roman" pitchFamily="18" charset="0"/>
              </a:rPr>
              <a:t>Molecular genetics have also been used to study the streptococci.</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a:cs typeface="Times New Roman" pitchFamily="18" charset="0"/>
              </a:rPr>
              <a:t>One of the most important characteristics for identification of streptococci is the type of </a:t>
            </a:r>
            <a:r>
              <a:rPr lang="en-US" sz="2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a:cs typeface="Times New Roman" pitchFamily="18" charset="0"/>
              </a:rPr>
              <a:t>hemolysis</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a:cs typeface="Times New Roman" pitchFamily="18" charset="0"/>
              </a:rPr>
              <a:t>.</a:t>
            </a:r>
            <a:endPar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70000" lnSpcReduction="20000"/>
          </a:bodyPr>
          <a:lstStyle/>
          <a:p>
            <a:pPr marL="514350" indent="-514350" algn="just" rtl="0">
              <a:lnSpc>
                <a:spcPct val="170000"/>
              </a:lnSpc>
              <a:buFont typeface="+mj-lt"/>
              <a:buAutoNum type="arabicPeriod"/>
            </a:pPr>
            <a:r>
              <a:rPr lang="en-US" dirty="0" smtClean="0">
                <a:solidFill>
                  <a:prstClr val="black"/>
                </a:solidFill>
                <a:latin typeface="Times New Roman" pitchFamily="18" charset="0"/>
                <a:ea typeface="Calibri"/>
                <a:cs typeface="Times New Roman" pitchFamily="18" charset="0"/>
              </a:rPr>
              <a:t>α-Hemolytic streptococci form a green zone around their colonies as a result of incomplete </a:t>
            </a:r>
            <a:r>
              <a:rPr lang="en-US" dirty="0" err="1" smtClean="0">
                <a:solidFill>
                  <a:prstClr val="black"/>
                </a:solidFill>
                <a:latin typeface="Times New Roman" pitchFamily="18" charset="0"/>
                <a:ea typeface="Calibri"/>
                <a:cs typeface="Times New Roman" pitchFamily="18" charset="0"/>
              </a:rPr>
              <a:t>lysis</a:t>
            </a:r>
            <a:r>
              <a:rPr lang="en-US" dirty="0" smtClean="0">
                <a:solidFill>
                  <a:prstClr val="black"/>
                </a:solidFill>
                <a:latin typeface="Times New Roman" pitchFamily="18" charset="0"/>
                <a:ea typeface="Calibri"/>
                <a:cs typeface="Times New Roman" pitchFamily="18" charset="0"/>
              </a:rPr>
              <a:t> of red blood cells in the agar.</a:t>
            </a:r>
          </a:p>
          <a:p>
            <a:pPr marL="514350" indent="-514350" algn="just" rtl="0">
              <a:lnSpc>
                <a:spcPct val="170000"/>
              </a:lnSpc>
              <a:spcAft>
                <a:spcPts val="1000"/>
              </a:spcAft>
              <a:buFont typeface="+mj-lt"/>
              <a:buAutoNum type="arabicPeriod"/>
            </a:pPr>
            <a:r>
              <a:rPr lang="en-US" dirty="0" smtClean="0">
                <a:solidFill>
                  <a:prstClr val="black"/>
                </a:solidFill>
                <a:latin typeface="Times New Roman" pitchFamily="18" charset="0"/>
                <a:ea typeface="Calibri"/>
                <a:cs typeface="Times New Roman" pitchFamily="18" charset="0"/>
              </a:rPr>
              <a:t>β-Hemolytic streptococci form a clear zone around their colonies because complete </a:t>
            </a:r>
            <a:r>
              <a:rPr lang="en-US" dirty="0" err="1" smtClean="0">
                <a:solidFill>
                  <a:prstClr val="black"/>
                </a:solidFill>
                <a:latin typeface="Times New Roman" pitchFamily="18" charset="0"/>
                <a:ea typeface="Calibri"/>
                <a:cs typeface="Times New Roman" pitchFamily="18" charset="0"/>
              </a:rPr>
              <a:t>lysis</a:t>
            </a:r>
            <a:r>
              <a:rPr lang="en-US" dirty="0" smtClean="0">
                <a:solidFill>
                  <a:prstClr val="black"/>
                </a:solidFill>
                <a:latin typeface="Times New Roman" pitchFamily="18" charset="0"/>
                <a:ea typeface="Calibri"/>
                <a:cs typeface="Times New Roman" pitchFamily="18" charset="0"/>
              </a:rPr>
              <a:t> of the red cells occurs. β -</a:t>
            </a:r>
            <a:r>
              <a:rPr lang="en-US" dirty="0" err="1" smtClean="0">
                <a:solidFill>
                  <a:prstClr val="black"/>
                </a:solidFill>
                <a:latin typeface="Times New Roman" pitchFamily="18" charset="0"/>
                <a:ea typeface="Calibri"/>
                <a:cs typeface="Times New Roman" pitchFamily="18" charset="0"/>
              </a:rPr>
              <a:t>Hemolysis</a:t>
            </a:r>
            <a:r>
              <a:rPr lang="en-US" dirty="0" smtClean="0">
                <a:solidFill>
                  <a:prstClr val="black"/>
                </a:solidFill>
                <a:latin typeface="Times New Roman" pitchFamily="18" charset="0"/>
                <a:ea typeface="Calibri"/>
                <a:cs typeface="Times New Roman" pitchFamily="18" charset="0"/>
              </a:rPr>
              <a:t> is due to the production of enzymes (</a:t>
            </a:r>
            <a:r>
              <a:rPr lang="en-US" dirty="0" err="1" smtClean="0">
                <a:solidFill>
                  <a:prstClr val="black"/>
                </a:solidFill>
                <a:latin typeface="Times New Roman" pitchFamily="18" charset="0"/>
                <a:ea typeface="Calibri"/>
                <a:cs typeface="Times New Roman" pitchFamily="18" charset="0"/>
              </a:rPr>
              <a:t>hemolysins</a:t>
            </a:r>
            <a:r>
              <a:rPr lang="en-US" dirty="0" smtClean="0">
                <a:solidFill>
                  <a:prstClr val="black"/>
                </a:solidFill>
                <a:latin typeface="Times New Roman" pitchFamily="18" charset="0"/>
                <a:ea typeface="Calibri"/>
                <a:cs typeface="Times New Roman" pitchFamily="18" charset="0"/>
              </a:rPr>
              <a:t>) called </a:t>
            </a:r>
            <a:r>
              <a:rPr lang="en-US" dirty="0" err="1" smtClean="0">
                <a:solidFill>
                  <a:prstClr val="black"/>
                </a:solidFill>
                <a:latin typeface="Times New Roman" pitchFamily="18" charset="0"/>
                <a:ea typeface="Calibri"/>
                <a:cs typeface="Times New Roman" pitchFamily="18" charset="0"/>
              </a:rPr>
              <a:t>streptolysin</a:t>
            </a:r>
            <a:r>
              <a:rPr lang="en-US" dirty="0" smtClean="0">
                <a:solidFill>
                  <a:prstClr val="black"/>
                </a:solidFill>
                <a:latin typeface="Times New Roman" pitchFamily="18" charset="0"/>
                <a:ea typeface="Calibri"/>
                <a:cs typeface="Times New Roman" pitchFamily="18" charset="0"/>
              </a:rPr>
              <a:t> O and </a:t>
            </a:r>
            <a:r>
              <a:rPr lang="en-US" dirty="0" err="1" smtClean="0">
                <a:solidFill>
                  <a:prstClr val="black"/>
                </a:solidFill>
                <a:latin typeface="Times New Roman" pitchFamily="18" charset="0"/>
                <a:ea typeface="Calibri"/>
                <a:cs typeface="Times New Roman" pitchFamily="18" charset="0"/>
              </a:rPr>
              <a:t>streptolysin</a:t>
            </a:r>
            <a:r>
              <a:rPr lang="en-US" dirty="0" smtClean="0">
                <a:solidFill>
                  <a:prstClr val="black"/>
                </a:solidFill>
                <a:latin typeface="Times New Roman" pitchFamily="18" charset="0"/>
                <a:ea typeface="Calibri"/>
                <a:cs typeface="Times New Roman" pitchFamily="18" charset="0"/>
              </a:rPr>
              <a:t> S.</a:t>
            </a:r>
          </a:p>
          <a:p>
            <a:pPr marL="514350" lvl="0" indent="-514350" algn="just" rtl="0">
              <a:lnSpc>
                <a:spcPct val="170000"/>
              </a:lnSpc>
              <a:buFont typeface="+mj-lt"/>
              <a:buAutoNum type="arabicPeriod"/>
            </a:pPr>
            <a:r>
              <a:rPr lang="en-US" dirty="0" smtClean="0">
                <a:solidFill>
                  <a:prstClr val="black"/>
                </a:solidFill>
                <a:latin typeface="Times New Roman" pitchFamily="18" charset="0"/>
                <a:ea typeface="Calibri"/>
                <a:cs typeface="Times New Roman" pitchFamily="18" charset="0"/>
              </a:rPr>
              <a:t>Some streptococci are </a:t>
            </a:r>
            <a:r>
              <a:rPr lang="en-US" dirty="0" err="1" smtClean="0">
                <a:solidFill>
                  <a:prstClr val="black"/>
                </a:solidFill>
                <a:latin typeface="Times New Roman" pitchFamily="18" charset="0"/>
                <a:ea typeface="Calibri"/>
                <a:cs typeface="Times New Roman" pitchFamily="18" charset="0"/>
              </a:rPr>
              <a:t>nonhemolytic</a:t>
            </a:r>
            <a:r>
              <a:rPr lang="en-US" dirty="0" smtClean="0">
                <a:solidFill>
                  <a:prstClr val="black"/>
                </a:solidFill>
                <a:latin typeface="Times New Roman" pitchFamily="18" charset="0"/>
                <a:ea typeface="Calibri"/>
                <a:cs typeface="Times New Roman" pitchFamily="18" charset="0"/>
              </a:rPr>
              <a:t> (γ-</a:t>
            </a:r>
            <a:r>
              <a:rPr lang="en-US" dirty="0" err="1" smtClean="0">
                <a:solidFill>
                  <a:prstClr val="black"/>
                </a:solidFill>
                <a:latin typeface="Times New Roman" pitchFamily="18" charset="0"/>
                <a:ea typeface="Calibri"/>
                <a:cs typeface="Times New Roman" pitchFamily="18" charset="0"/>
              </a:rPr>
              <a:t>hemolysis</a:t>
            </a:r>
            <a:r>
              <a:rPr lang="en-US" dirty="0" smtClean="0">
                <a:solidFill>
                  <a:prstClr val="black"/>
                </a:solidFill>
                <a:latin typeface="Times New Roman" pitchFamily="18" charset="0"/>
                <a:ea typeface="Calibri"/>
                <a:cs typeface="Times New Roman" pitchFamily="18" charset="0"/>
              </a:rPr>
              <a:t>).</a:t>
            </a:r>
            <a:endParaRPr lang="ar-SA" dirty="0" smtClean="0">
              <a:solidFill>
                <a:prstClr val="black"/>
              </a:solidFill>
              <a:latin typeface="Times New Roman" pitchFamily="18" charset="0"/>
              <a:cs typeface="Times New Roman" pitchFamily="18" charset="0"/>
            </a:endParaRP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sz="3100" b="1" dirty="0" smtClean="0">
                <a:solidFill>
                  <a:schemeClr val="accent6">
                    <a:lumMod val="75000"/>
                  </a:schemeClr>
                </a:solidFill>
                <a:effectLst>
                  <a:glow rad="101600">
                    <a:schemeClr val="accent3">
                      <a:satMod val="175000"/>
                      <a:alpha val="40000"/>
                    </a:schemeClr>
                  </a:glow>
                </a:effectLst>
                <a:latin typeface="Times New Roman" pitchFamily="18" charset="0"/>
                <a:cs typeface="Times New Roman" pitchFamily="18" charset="0"/>
              </a:rPr>
              <a:t>Classification of </a:t>
            </a:r>
            <a:r>
              <a:rPr lang="en-US" sz="3100" b="1" dirty="0" smtClean="0">
                <a:solidFill>
                  <a:schemeClr val="accent6">
                    <a:lumMod val="75000"/>
                  </a:schemeClr>
                </a:solidFill>
                <a:effectLst>
                  <a:glow rad="101600">
                    <a:schemeClr val="accent3">
                      <a:satMod val="175000"/>
                      <a:alpha val="40000"/>
                    </a:schemeClr>
                  </a:glow>
                </a:effectLst>
                <a:latin typeface="Times New Roman" pitchFamily="18" charset="0"/>
                <a:cs typeface="Times New Roman" pitchFamily="18" charset="0"/>
              </a:rPr>
              <a:t>streptococci</a:t>
            </a:r>
            <a:r>
              <a:rPr lang="ar-SA" b="1" dirty="0" smtClean="0">
                <a:solidFill>
                  <a:schemeClr val="accent6">
                    <a:lumMod val="75000"/>
                  </a:schemeClr>
                </a:solidFill>
                <a:effectLst>
                  <a:glow rad="101600">
                    <a:schemeClr val="accent3">
                      <a:satMod val="175000"/>
                      <a:alpha val="40000"/>
                    </a:schemeClr>
                  </a:glow>
                </a:effectLst>
                <a:latin typeface="Times New Roman" pitchFamily="18" charset="0"/>
                <a:cs typeface="Times New Roman" pitchFamily="18" charset="0"/>
              </a:rPr>
              <a:t/>
            </a:r>
            <a:br>
              <a:rPr lang="ar-SA" b="1" dirty="0" smtClean="0">
                <a:solidFill>
                  <a:schemeClr val="accent6">
                    <a:lumMod val="75000"/>
                  </a:schemeClr>
                </a:solidFill>
                <a:effectLst>
                  <a:glow rad="101600">
                    <a:schemeClr val="accent3">
                      <a:satMod val="175000"/>
                      <a:alpha val="40000"/>
                    </a:schemeClr>
                  </a:glow>
                </a:effectLst>
                <a:latin typeface="Times New Roman" pitchFamily="18" charset="0"/>
                <a:cs typeface="Times New Roman" pitchFamily="18" charset="0"/>
              </a:rPr>
            </a:br>
            <a:r>
              <a:rPr lang="en-US" b="1" dirty="0" smtClean="0">
                <a:solidFill>
                  <a:schemeClr val="accent6">
                    <a:lumMod val="75000"/>
                  </a:schemeClr>
                </a:solidFill>
                <a:effectLst>
                  <a:glow rad="101600">
                    <a:schemeClr val="accent3">
                      <a:satMod val="175000"/>
                      <a:alpha val="40000"/>
                    </a:schemeClr>
                  </a:glow>
                </a:effectLst>
                <a:latin typeface="Times New Roman" pitchFamily="18" charset="0"/>
                <a:cs typeface="Times New Roman" pitchFamily="18" charset="0"/>
              </a:rPr>
              <a:t>     </a:t>
            </a:r>
            <a:r>
              <a:rPr lang="en-US" sz="4000" b="1" dirty="0" smtClean="0">
                <a:solidFill>
                  <a:schemeClr val="accent6">
                    <a:lumMod val="75000"/>
                  </a:schemeClr>
                </a:solidFill>
                <a:effectLst>
                  <a:glow rad="101600">
                    <a:schemeClr val="accent1">
                      <a:satMod val="175000"/>
                      <a:alpha val="40000"/>
                    </a:schemeClr>
                  </a:glow>
                </a:effectLst>
                <a:latin typeface="Times New Roman" pitchFamily="18" charset="0"/>
                <a:cs typeface="Times New Roman" pitchFamily="18" charset="0"/>
              </a:rPr>
              <a:t>Lancefield </a:t>
            </a:r>
            <a:r>
              <a:rPr lang="en-US" sz="4000" b="1" baseline="0" dirty="0" smtClean="0">
                <a:solidFill>
                  <a:schemeClr val="accent6">
                    <a:lumMod val="75000"/>
                  </a:schemeClr>
                </a:solidFill>
                <a:effectLst>
                  <a:glow rad="101600">
                    <a:schemeClr val="accent1">
                      <a:satMod val="175000"/>
                      <a:alpha val="40000"/>
                    </a:schemeClr>
                  </a:glow>
                </a:effectLst>
                <a:latin typeface="Times New Roman" pitchFamily="18" charset="0"/>
                <a:cs typeface="Times New Roman" pitchFamily="18" charset="0"/>
              </a:rPr>
              <a:t>grouping of streptococci</a:t>
            </a:r>
            <a:r>
              <a:rPr lang="en-US" sz="4000" b="1" baseline="0" dirty="0" smtClean="0">
                <a:solidFill>
                  <a:schemeClr val="accent6">
                    <a:lumMod val="75000"/>
                  </a:schemeClr>
                </a:solidFill>
                <a:effectLst>
                  <a:glow rad="101600">
                    <a:schemeClr val="accent1">
                      <a:satMod val="175000"/>
                      <a:alpha val="40000"/>
                    </a:schemeClr>
                  </a:glow>
                </a:effectLst>
                <a:latin typeface="Times New Roman" pitchFamily="18" charset="0"/>
                <a:cs typeface="Times New Roman" pitchFamily="18" charset="0"/>
              </a:rPr>
              <a:t>:</a:t>
            </a:r>
            <a:endParaRPr lang="ar-SA" dirty="0"/>
          </a:p>
        </p:txBody>
      </p:sp>
      <p:sp>
        <p:nvSpPr>
          <p:cNvPr id="3" name="Content Placeholder 2"/>
          <p:cNvSpPr>
            <a:spLocks noGrp="1"/>
          </p:cNvSpPr>
          <p:nvPr>
            <p:ph idx="1"/>
          </p:nvPr>
        </p:nvSpPr>
        <p:spPr>
          <a:xfrm>
            <a:off x="247650" y="1417638"/>
            <a:ext cx="8648700" cy="5440362"/>
          </a:xfrm>
        </p:spPr>
        <p:txBody>
          <a:bodyPr>
            <a:noAutofit/>
          </a:bodyPr>
          <a:lstStyle/>
          <a:p>
            <a:pPr algn="just" rtl="0"/>
            <a:r>
              <a:rPr lang="en-US" sz="2400" baseline="0" dirty="0" smtClean="0">
                <a:latin typeface="Times New Roman" pitchFamily="18" charset="0"/>
                <a:cs typeface="Times New Roman" pitchFamily="18" charset="0"/>
              </a:rPr>
              <a:t>Streptococci produce group </a:t>
            </a:r>
            <a:r>
              <a:rPr lang="en-US" sz="2400" baseline="0" dirty="0" smtClean="0">
                <a:latin typeface="Times New Roman" pitchFamily="18" charset="0"/>
                <a:cs typeface="Times New Roman" pitchFamily="18" charset="0"/>
              </a:rPr>
              <a:t>specific carbohydrates(C</a:t>
            </a:r>
            <a:r>
              <a:rPr lang="en-US" sz="2400" dirty="0" smtClean="0">
                <a:latin typeface="Times New Roman" pitchFamily="18" charset="0"/>
                <a:cs typeface="Times New Roman" pitchFamily="18" charset="0"/>
              </a:rPr>
              <a:t> </a:t>
            </a:r>
            <a:r>
              <a:rPr lang="en-US" sz="2400" baseline="0" dirty="0" smtClean="0">
                <a:latin typeface="Times New Roman" pitchFamily="18" charset="0"/>
                <a:cs typeface="Times New Roman" pitchFamily="18" charset="0"/>
              </a:rPr>
              <a:t>carbohydrates</a:t>
            </a:r>
            <a:r>
              <a:rPr lang="en-US" sz="2400" baseline="0" dirty="0" smtClean="0">
                <a:latin typeface="Times New Roman" pitchFamily="18" charset="0"/>
                <a:cs typeface="Times New Roman" pitchFamily="18" charset="0"/>
              </a:rPr>
              <a:t>) identified using group specific antiserum.</a:t>
            </a:r>
          </a:p>
          <a:p>
            <a:pPr algn="just" rtl="0"/>
            <a:r>
              <a:rPr lang="en-US" sz="2400" baseline="0" dirty="0" smtClean="0">
                <a:latin typeface="Times New Roman" pitchFamily="18" charset="0"/>
                <a:cs typeface="Times New Roman" pitchFamily="18" charset="0"/>
              </a:rPr>
              <a:t>It is designated A-H and K-V.</a:t>
            </a:r>
          </a:p>
          <a:p>
            <a:pPr algn="just" rtl="0"/>
            <a:r>
              <a:rPr lang="en-US" sz="2400" baseline="0" dirty="0" smtClean="0">
                <a:latin typeface="Times New Roman" pitchFamily="18" charset="0"/>
                <a:cs typeface="Times New Roman" pitchFamily="18" charset="0"/>
              </a:rPr>
              <a:t>The clinically important streptococci are grouped under </a:t>
            </a:r>
            <a:r>
              <a:rPr lang="en-US" sz="2400" baseline="0" dirty="0" smtClean="0">
                <a:latin typeface="Times New Roman" pitchFamily="18" charset="0"/>
                <a:cs typeface="Times New Roman" pitchFamily="18" charset="0"/>
              </a:rPr>
              <a:t>A,B,C,D, F and </a:t>
            </a:r>
            <a:r>
              <a:rPr lang="en-US" sz="2400" baseline="0" dirty="0" smtClean="0">
                <a:latin typeface="Times New Roman" pitchFamily="18" charset="0"/>
                <a:cs typeface="Times New Roman" pitchFamily="18" charset="0"/>
              </a:rPr>
              <a:t>G.</a:t>
            </a:r>
          </a:p>
          <a:p>
            <a:pPr algn="just" rtl="0"/>
            <a:r>
              <a:rPr lang="en-US" sz="2400" b="1" baseline="0" dirty="0" smtClean="0">
                <a:solidFill>
                  <a:srgbClr val="7030A0"/>
                </a:solidFill>
                <a:latin typeface="Times New Roman" pitchFamily="18" charset="0"/>
                <a:cs typeface="Times New Roman" pitchFamily="18" charset="0"/>
              </a:rPr>
              <a:t>The main species and groups of medical importance</a:t>
            </a:r>
          </a:p>
          <a:p>
            <a:pPr algn="just" rtl="0"/>
            <a:r>
              <a:rPr lang="en-US" sz="2400" i="1" baseline="0" dirty="0" smtClean="0">
                <a:latin typeface="Times New Roman" pitchFamily="18" charset="0"/>
                <a:cs typeface="Times New Roman" pitchFamily="18" charset="0"/>
              </a:rPr>
              <a:t>S. </a:t>
            </a:r>
            <a:r>
              <a:rPr lang="en-US" sz="2400" i="1" baseline="0" dirty="0" err="1" smtClean="0">
                <a:latin typeface="Times New Roman" pitchFamily="18" charset="0"/>
                <a:cs typeface="Times New Roman" pitchFamily="18" charset="0"/>
              </a:rPr>
              <a:t>pyogenes</a:t>
            </a:r>
            <a:r>
              <a:rPr lang="en-US" sz="2400" baseline="0" dirty="0" smtClean="0">
                <a:latin typeface="Times New Roman" pitchFamily="18" charset="0"/>
                <a:cs typeface="Times New Roman" pitchFamily="18" charset="0"/>
              </a:rPr>
              <a:t>……... Lancefield group A</a:t>
            </a:r>
          </a:p>
          <a:p>
            <a:pPr algn="just" rtl="0"/>
            <a:r>
              <a:rPr lang="en-US" sz="2400" i="1" baseline="0" dirty="0" smtClean="0">
                <a:latin typeface="Times New Roman" pitchFamily="18" charset="0"/>
                <a:cs typeface="Times New Roman" pitchFamily="18" charset="0"/>
              </a:rPr>
              <a:t>S. </a:t>
            </a:r>
            <a:r>
              <a:rPr lang="en-US" sz="2400" i="1" baseline="0" dirty="0" err="1" smtClean="0">
                <a:latin typeface="Times New Roman" pitchFamily="18" charset="0"/>
                <a:cs typeface="Times New Roman" pitchFamily="18" charset="0"/>
              </a:rPr>
              <a:t>agalactiae</a:t>
            </a:r>
            <a:r>
              <a:rPr lang="en-US" sz="2400" baseline="0" dirty="0" smtClean="0">
                <a:latin typeface="Times New Roman" pitchFamily="18" charset="0"/>
                <a:cs typeface="Times New Roman" pitchFamily="18" charset="0"/>
              </a:rPr>
              <a:t>…….. Lancefield group B</a:t>
            </a:r>
          </a:p>
          <a:p>
            <a:pPr algn="just" rtl="0"/>
            <a:r>
              <a:rPr lang="en-US" sz="2400" i="1" baseline="0" dirty="0" err="1" smtClean="0">
                <a:latin typeface="Times New Roman" pitchFamily="18" charset="0"/>
                <a:cs typeface="Times New Roman" pitchFamily="18" charset="0"/>
              </a:rPr>
              <a:t>Enterococci</a:t>
            </a:r>
            <a:r>
              <a:rPr lang="en-US" sz="2400" baseline="0" dirty="0" smtClean="0">
                <a:latin typeface="Times New Roman" pitchFamily="18" charset="0"/>
                <a:cs typeface="Times New Roman" pitchFamily="18" charset="0"/>
              </a:rPr>
              <a:t>………Lancefield group </a:t>
            </a:r>
            <a:r>
              <a:rPr lang="en-US" sz="2400" baseline="0" dirty="0" smtClean="0">
                <a:latin typeface="Times New Roman" pitchFamily="18" charset="0"/>
                <a:cs typeface="Times New Roman" pitchFamily="18" charset="0"/>
              </a:rPr>
              <a:t>D</a:t>
            </a:r>
          </a:p>
          <a:p>
            <a:pPr algn="l" rtl="0"/>
            <a:r>
              <a:rPr lang="en-US" sz="2400" dirty="0" smtClean="0">
                <a:latin typeface="Times New Roman" pitchFamily="18" charset="0"/>
                <a:cs typeface="Times New Roman" pitchFamily="18" charset="0"/>
              </a:rPr>
              <a:t>NB: </a:t>
            </a:r>
            <a:r>
              <a:rPr lang="en-US" sz="2400" i="1" dirty="0" err="1" smtClean="0">
                <a:latin typeface="Times New Roman" pitchFamily="18" charset="0"/>
                <a:cs typeface="Times New Roman" pitchFamily="18" charset="0"/>
              </a:rPr>
              <a:t>Viridans</a:t>
            </a:r>
            <a:r>
              <a:rPr lang="en-US" sz="2400" i="1" dirty="0" smtClean="0">
                <a:latin typeface="Times New Roman" pitchFamily="18" charset="0"/>
                <a:cs typeface="Times New Roman" pitchFamily="18" charset="0"/>
              </a:rPr>
              <a:t> streptococci </a:t>
            </a:r>
            <a:r>
              <a:rPr lang="en-US" sz="2400" dirty="0" smtClean="0">
                <a:latin typeface="Times New Roman" pitchFamily="18" charset="0"/>
                <a:cs typeface="Times New Roman" pitchFamily="18" charset="0"/>
              </a:rPr>
              <a:t>and anaerobic streptococci are </a:t>
            </a:r>
            <a:r>
              <a:rPr lang="en-US" sz="2400" dirty="0" smtClean="0">
                <a:latin typeface="Times New Roman" pitchFamily="18" charset="0"/>
                <a:cs typeface="Times New Roman" pitchFamily="18" charset="0"/>
              </a:rPr>
              <a:t>not grouped </a:t>
            </a:r>
            <a:r>
              <a:rPr lang="en-US" sz="2400" dirty="0" smtClean="0">
                <a:latin typeface="Times New Roman" pitchFamily="18" charset="0"/>
                <a:cs typeface="Times New Roman" pitchFamily="18" charset="0"/>
              </a:rPr>
              <a:t>under Lancefield Classification</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1092200"/>
            <a:ext cx="8648700" cy="5765800"/>
          </a:xfrm>
        </p:spPr>
        <p:txBody>
          <a:bodyPr>
            <a:noAutofit/>
          </a:bodyPr>
          <a:lstStyle/>
          <a:p>
            <a:pPr marL="514350" indent="-514350" algn="l" rtl="0">
              <a:buFont typeface="+mj-lt"/>
              <a:buAutoNum type="arabicPeriod"/>
            </a:pPr>
            <a:r>
              <a:rPr lang="en-US" sz="2000" b="1" u="sng" dirty="0" smtClean="0">
                <a:solidFill>
                  <a:srgbClr val="FF0000"/>
                </a:solidFill>
                <a:latin typeface="Times New Roman" pitchFamily="18" charset="0"/>
                <a:cs typeface="Times New Roman" pitchFamily="18" charset="0"/>
              </a:rPr>
              <a:t>Group-specific cell wall antigen </a:t>
            </a:r>
          </a:p>
          <a:p>
            <a:pPr algn="just" rtl="0">
              <a:lnSpc>
                <a:spcPct val="150000"/>
              </a:lnSpc>
              <a:buNone/>
            </a:pPr>
            <a:r>
              <a:rPr lang="en-US" sz="1800" dirty="0" smtClean="0">
                <a:latin typeface="Times New Roman" pitchFamily="18" charset="0"/>
                <a:cs typeface="Times New Roman" pitchFamily="18" charset="0"/>
              </a:rPr>
              <a:t>      Streptococcal cell wall obtained carbohydrate is the basis for serologic grouping of streptococci (Lancefield groups A-H, K-U).</a:t>
            </a:r>
            <a:r>
              <a:rPr lang="en-US" sz="1800" b="1" dirty="0" smtClean="0">
                <a:latin typeface="Times New Roman"/>
                <a:ea typeface="Times New Roman"/>
                <a:cs typeface="Times New Roman"/>
              </a:rPr>
              <a:t> </a:t>
            </a:r>
            <a:r>
              <a:rPr lang="en-US" sz="1800" dirty="0" smtClean="0">
                <a:latin typeface="Times New Roman"/>
                <a:ea typeface="Times New Roman"/>
                <a:cs typeface="Times New Roman"/>
              </a:rPr>
              <a:t>Its determine the </a:t>
            </a:r>
            <a:r>
              <a:rPr lang="en-US" sz="1800" dirty="0" smtClean="0">
                <a:latin typeface="Times New Roman"/>
                <a:ea typeface="Times New Roman"/>
                <a:cs typeface="Times New Roman"/>
              </a:rPr>
              <a:t>group of β-hemolytic streptococci. It is </a:t>
            </a:r>
            <a:r>
              <a:rPr lang="en-US" sz="1800" dirty="0" smtClean="0">
                <a:latin typeface="Times New Roman"/>
                <a:ea typeface="Times New Roman"/>
                <a:cs typeface="Times New Roman"/>
              </a:rPr>
              <a:t>specificity </a:t>
            </a:r>
            <a:r>
              <a:rPr lang="en-US" sz="1800" dirty="0" smtClean="0">
                <a:latin typeface="Times New Roman"/>
                <a:ea typeface="Times New Roman"/>
                <a:cs typeface="Times New Roman"/>
              </a:rPr>
              <a:t>is determined by an amino sugar.</a:t>
            </a:r>
            <a:endParaRPr lang="en-US" sz="1800" dirty="0" smtClean="0">
              <a:latin typeface="Times New Roman" pitchFamily="18" charset="0"/>
              <a:cs typeface="Times New Roman" pitchFamily="18" charset="0"/>
            </a:endParaRPr>
          </a:p>
          <a:p>
            <a:pPr algn="l" rtl="0">
              <a:lnSpc>
                <a:spcPct val="150000"/>
              </a:lnSpc>
              <a:buNone/>
            </a:pPr>
            <a:r>
              <a:rPr lang="en-US" sz="2000" b="1" dirty="0" smtClean="0">
                <a:solidFill>
                  <a:srgbClr val="FF0000"/>
                </a:solidFill>
                <a:latin typeface="Times New Roman" pitchFamily="18" charset="0"/>
                <a:cs typeface="Times New Roman" pitchFamily="18" charset="0"/>
              </a:rPr>
              <a:t>2.   </a:t>
            </a:r>
            <a:r>
              <a:rPr lang="en-US" sz="2000" b="1" u="sng" dirty="0" smtClean="0">
                <a:solidFill>
                  <a:srgbClr val="FF0000"/>
                </a:solidFill>
                <a:latin typeface="Times New Roman" pitchFamily="18" charset="0"/>
                <a:cs typeface="Times New Roman" pitchFamily="18" charset="0"/>
              </a:rPr>
              <a:t>M protein</a:t>
            </a:r>
            <a:r>
              <a:rPr lang="en-US" sz="2000" dirty="0" smtClean="0">
                <a:latin typeface="Times New Roman"/>
                <a:ea typeface="Times New Roman"/>
                <a:cs typeface="Times New Roman"/>
              </a:rPr>
              <a:t> is the </a:t>
            </a:r>
            <a:r>
              <a:rPr lang="en-US" sz="2000" b="1" dirty="0" smtClean="0">
                <a:latin typeface="Times New Roman"/>
                <a:ea typeface="Times New Roman"/>
                <a:cs typeface="Times New Roman"/>
              </a:rPr>
              <a:t>most important virulence factor</a:t>
            </a:r>
            <a:endParaRPr lang="en-US" sz="2000" b="1" u="sng" dirty="0" smtClean="0">
              <a:solidFill>
                <a:srgbClr val="FF0000"/>
              </a:solidFill>
              <a:latin typeface="Times New Roman" pitchFamily="18" charset="0"/>
              <a:cs typeface="Times New Roman" pitchFamily="18" charset="0"/>
            </a:endParaRPr>
          </a:p>
          <a:p>
            <a:pPr algn="l" rtl="0"/>
            <a:r>
              <a:rPr lang="en-US" sz="1800" dirty="0" smtClean="0">
                <a:latin typeface="Times New Roman" pitchFamily="18" charset="0"/>
                <a:cs typeface="Times New Roman" pitchFamily="18" charset="0"/>
              </a:rPr>
              <a:t>They are found in hair-like projections of the streptococcal surface, </a:t>
            </a:r>
            <a:r>
              <a:rPr lang="en-US" sz="1800" dirty="0" smtClean="0">
                <a:latin typeface="Times New Roman" pitchFamily="18" charset="0"/>
                <a:cs typeface="Times New Roman" pitchFamily="18" charset="0"/>
              </a:rPr>
              <a:t>protrudes from the outer surface </a:t>
            </a:r>
            <a:r>
              <a:rPr lang="en-US" sz="1800" dirty="0" smtClean="0">
                <a:latin typeface="Times New Roman" pitchFamily="18" charset="0"/>
                <a:cs typeface="Times New Roman" pitchFamily="18" charset="0"/>
              </a:rPr>
              <a:t>,determine virulence.</a:t>
            </a:r>
            <a:r>
              <a:rPr lang="en-US" sz="1800" dirty="0" smtClean="0">
                <a:latin typeface="Times New Roman"/>
                <a:ea typeface="Times New Roman"/>
                <a:cs typeface="Times New Roman"/>
              </a:rPr>
              <a:t> </a:t>
            </a:r>
            <a:r>
              <a:rPr lang="en-US" sz="1800" dirty="0" smtClean="0">
                <a:latin typeface="Times New Roman"/>
                <a:ea typeface="Times New Roman"/>
                <a:cs typeface="Times New Roman"/>
              </a:rPr>
              <a:t>It </a:t>
            </a:r>
            <a:r>
              <a:rPr lang="en-US" sz="1800" dirty="0" smtClean="0">
                <a:latin typeface="Times New Roman"/>
                <a:ea typeface="Times New Roman"/>
                <a:cs typeface="Times New Roman"/>
              </a:rPr>
              <a:t>interferes with ingestion by phagocytes, i.e., it is </a:t>
            </a:r>
            <a:r>
              <a:rPr lang="en-US" sz="1800" dirty="0" err="1" smtClean="0">
                <a:latin typeface="Times New Roman"/>
                <a:ea typeface="Times New Roman"/>
                <a:cs typeface="Times New Roman"/>
              </a:rPr>
              <a:t>antiphagocytic</a:t>
            </a:r>
            <a:r>
              <a:rPr lang="en-US" sz="1800" dirty="0" smtClean="0">
                <a:latin typeface="Times New Roman"/>
                <a:ea typeface="Times New Roman"/>
                <a:cs typeface="Times New Roman"/>
              </a:rPr>
              <a:t>. Antibody to M protein provides type-specific immunity. </a:t>
            </a:r>
            <a:endParaRPr lang="en-US" sz="1800" dirty="0" smtClean="0">
              <a:latin typeface="Times New Roman" pitchFamily="18" charset="0"/>
              <a:cs typeface="Times New Roman" pitchFamily="18" charset="0"/>
            </a:endParaRPr>
          </a:p>
          <a:p>
            <a:pPr algn="l" rtl="0"/>
            <a:r>
              <a:rPr lang="en-US" sz="1800" dirty="0" smtClean="0">
                <a:latin typeface="Times New Roman" pitchFamily="18" charset="0"/>
                <a:cs typeface="Times New Roman" pitchFamily="18" charset="0"/>
              </a:rPr>
              <a:t>It’s a major virulent factor for group A streptococci.</a:t>
            </a:r>
          </a:p>
          <a:p>
            <a:pPr algn="l" rtl="0"/>
            <a:r>
              <a:rPr lang="en-US" sz="1800" dirty="0" smtClean="0">
                <a:latin typeface="Times New Roman" pitchFamily="18" charset="0"/>
                <a:cs typeface="Times New Roman" pitchFamily="18" charset="0"/>
              </a:rPr>
              <a:t>There are two major structural classes of M protein(class I &amp;class II) and more than eighty serotypes of M protein of group A streptococci</a:t>
            </a:r>
          </a:p>
          <a:p>
            <a:pPr algn="l" rtl="0"/>
            <a:r>
              <a:rPr lang="en-US" sz="1800" dirty="0" smtClean="0">
                <a:latin typeface="Times New Roman" pitchFamily="18" charset="0"/>
                <a:cs typeface="Times New Roman" pitchFamily="18" charset="0"/>
              </a:rPr>
              <a:t>The class I M protein may be a virulence determinant for rheumatic fever</a:t>
            </a:r>
          </a:p>
          <a:p>
            <a:pPr algn="l" rtl="0"/>
            <a:r>
              <a:rPr lang="en-US" sz="1800" dirty="0" smtClean="0">
                <a:latin typeface="Times New Roman" pitchFamily="18" charset="0"/>
                <a:cs typeface="Times New Roman" pitchFamily="18" charset="0"/>
              </a:rPr>
              <a:t>Conserved antigenic domains on the class I M protein induce antibodies that cross react with cardiac muscle tissue.</a:t>
            </a:r>
          </a:p>
          <a:p>
            <a:pPr algn="l" rtl="0"/>
            <a:r>
              <a:rPr lang="en-US" sz="1800" dirty="0" smtClean="0">
                <a:latin typeface="Times New Roman"/>
                <a:ea typeface="Times New Roman"/>
                <a:cs typeface="Times New Roman"/>
              </a:rPr>
              <a:t>Strains </a:t>
            </a:r>
            <a:r>
              <a:rPr lang="en-US" sz="1800" dirty="0" smtClean="0">
                <a:latin typeface="Times New Roman"/>
                <a:ea typeface="Times New Roman"/>
                <a:cs typeface="Times New Roman"/>
              </a:rPr>
              <a:t>of </a:t>
            </a:r>
            <a:r>
              <a:rPr lang="en-US" sz="1800" i="1" dirty="0" smtClean="0">
                <a:latin typeface="Times New Roman"/>
                <a:ea typeface="Times New Roman"/>
                <a:cs typeface="Times New Roman"/>
              </a:rPr>
              <a:t>Str. </a:t>
            </a:r>
            <a:r>
              <a:rPr lang="en-US" sz="1800" i="1" dirty="0" err="1" smtClean="0">
                <a:latin typeface="Times New Roman"/>
                <a:ea typeface="Times New Roman"/>
                <a:cs typeface="Times New Roman"/>
              </a:rPr>
              <a:t>pyogenes</a:t>
            </a:r>
            <a:r>
              <a:rPr lang="en-US" sz="1800" dirty="0" smtClean="0">
                <a:latin typeface="Times New Roman"/>
                <a:ea typeface="Times New Roman"/>
                <a:cs typeface="Times New Roman"/>
              </a:rPr>
              <a:t> that produce other M protein types are </a:t>
            </a:r>
            <a:r>
              <a:rPr lang="en-US" sz="1800" dirty="0" err="1" smtClean="0">
                <a:latin typeface="Times New Roman"/>
                <a:ea typeface="Times New Roman"/>
                <a:cs typeface="Times New Roman"/>
              </a:rPr>
              <a:t>nephritogenic</a:t>
            </a:r>
            <a:r>
              <a:rPr lang="en-US" sz="1800" dirty="0" smtClean="0">
                <a:latin typeface="Times New Roman"/>
                <a:ea typeface="Times New Roman"/>
                <a:cs typeface="Times New Roman"/>
              </a:rPr>
              <a:t>, i.e., cause primarily acute </a:t>
            </a:r>
            <a:r>
              <a:rPr lang="en-US" sz="1800" dirty="0" err="1" smtClean="0">
                <a:latin typeface="Times New Roman"/>
                <a:ea typeface="Times New Roman"/>
                <a:cs typeface="Times New Roman"/>
              </a:rPr>
              <a:t>glomerulonephritis</a:t>
            </a:r>
            <a:r>
              <a:rPr lang="en-US" sz="1800" dirty="0" smtClean="0">
                <a:latin typeface="Times New Roman"/>
                <a:ea typeface="Times New Roman"/>
                <a:cs typeface="Times New Roman"/>
              </a:rPr>
              <a:t>.</a:t>
            </a:r>
            <a:endParaRPr lang="en-US" sz="1800" dirty="0" smtClean="0">
              <a:latin typeface="Times New Roman" pitchFamily="18" charset="0"/>
              <a:cs typeface="Times New Roman" pitchFamily="18" charset="0"/>
            </a:endParaRPr>
          </a:p>
          <a:p>
            <a:pPr algn="l" rtl="0">
              <a:buNone/>
            </a:pPr>
            <a:endParaRPr lang="ar-SA" sz="2000" dirty="0" smtClean="0">
              <a:latin typeface="Times New Roman" pitchFamily="18" charset="0"/>
              <a:cs typeface="Times New Roman" pitchFamily="18" charset="0"/>
            </a:endParaRPr>
          </a:p>
          <a:p>
            <a:pPr algn="l" rtl="0">
              <a:buNone/>
            </a:pPr>
            <a:endParaRPr lang="en-US" sz="2000" dirty="0" smtClean="0">
              <a:latin typeface="Times New Roman" pitchFamily="18" charset="0"/>
              <a:cs typeface="Times New Roman" pitchFamily="18" charset="0"/>
            </a:endParaRPr>
          </a:p>
          <a:p>
            <a:pPr algn="l" rtl="0">
              <a:buNone/>
            </a:pPr>
            <a:endParaRPr lang="en-US" sz="2000" baseline="0" dirty="0" smtClean="0">
              <a:latin typeface="Times New Roman" pitchFamily="18" charset="0"/>
              <a:cs typeface="Times New Roman" pitchFamily="18" charset="0"/>
            </a:endParaRPr>
          </a:p>
          <a:p>
            <a:pPr algn="l" rtl="0">
              <a:buNone/>
            </a:pPr>
            <a:endParaRPr lang="ar-SA" sz="2000" dirty="0">
              <a:latin typeface="Times New Roman" pitchFamily="18" charset="0"/>
              <a:cs typeface="Times New Roman" pitchFamily="18" charset="0"/>
            </a:endParaRPr>
          </a:p>
        </p:txBody>
      </p:sp>
      <p:sp>
        <p:nvSpPr>
          <p:cNvPr id="4" name="Title 1"/>
          <p:cNvSpPr>
            <a:spLocks noGrp="1"/>
          </p:cNvSpPr>
          <p:nvPr>
            <p:ph type="title"/>
          </p:nvPr>
        </p:nvSpPr>
        <p:spPr>
          <a:xfrm>
            <a:off x="247650" y="0"/>
            <a:ext cx="8229600" cy="1143000"/>
          </a:xfrm>
        </p:spPr>
        <p:txBody>
          <a:bodyPr>
            <a:normAutofit/>
          </a:bodyPr>
          <a:lstStyle/>
          <a:p>
            <a:pPr marL="342900" lvl="0" indent="-342900" algn="l" rtl="0">
              <a:spcBef>
                <a:spcPct val="20000"/>
              </a:spcBef>
            </a:pPr>
            <a:r>
              <a:rPr lang="en-US" sz="3600" b="1" u="sng"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Virulence factors</a:t>
            </a:r>
            <a:r>
              <a:rPr lang="en-US" b="1" u="sng"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t/>
            </a:r>
            <a:br>
              <a:rPr lang="en-US" b="1" u="sng" dirty="0" smtClean="0">
                <a:solidFill>
                  <a:srgbClr val="FF0000"/>
                </a:solidFill>
                <a:effectLst>
                  <a:glow rad="101600">
                    <a:schemeClr val="accent3">
                      <a:satMod val="175000"/>
                      <a:alpha val="40000"/>
                    </a:schemeClr>
                  </a:glow>
                </a:effectLst>
                <a:latin typeface="Times New Roman" pitchFamily="18" charset="0"/>
                <a:cs typeface="Times New Roman" pitchFamily="18" charset="0"/>
              </a:rPr>
            </a:br>
            <a:r>
              <a:rPr lang="en-US" sz="2400" b="1" u="sng" dirty="0" smtClean="0">
                <a:solidFill>
                  <a:srgbClr val="1F497D">
                    <a:lumMod val="60000"/>
                    <a:lumOff val="40000"/>
                  </a:srgbClr>
                </a:solidFill>
                <a:latin typeface="Times New Roman" pitchFamily="18" charset="0"/>
                <a:ea typeface="+mn-ea"/>
                <a:cs typeface="Times New Roman" pitchFamily="18" charset="0"/>
              </a:rPr>
              <a:t>Antigenic </a:t>
            </a:r>
            <a:r>
              <a:rPr lang="en-US" sz="2400" b="1" u="sng" dirty="0" smtClean="0">
                <a:solidFill>
                  <a:srgbClr val="1F497D">
                    <a:lumMod val="60000"/>
                    <a:lumOff val="40000"/>
                  </a:srgbClr>
                </a:solidFill>
                <a:latin typeface="Times New Roman" pitchFamily="18" charset="0"/>
                <a:ea typeface="+mn-ea"/>
                <a:cs typeface="Times New Roman" pitchFamily="18" charset="0"/>
              </a:rPr>
              <a:t>structure</a:t>
            </a:r>
            <a:r>
              <a:rPr lang="en-US" sz="2400" dirty="0" smtClean="0">
                <a:solidFill>
                  <a:prstClr val="black"/>
                </a:solidFill>
                <a:latin typeface="Times New Roman" pitchFamily="18" charset="0"/>
                <a:ea typeface="+mn-ea"/>
                <a:cs typeface="Times New Roman" pitchFamily="18" charset="0"/>
              </a:rPr>
              <a:t>:</a:t>
            </a:r>
            <a:endParaRPr lang="ar-SA"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240000" cy="432000"/>
          </a:xfrm>
        </p:spPr>
        <p:txBody>
          <a:bodyPr>
            <a:normAutofit fontScale="90000"/>
          </a:bodyPr>
          <a:lstStyle/>
          <a:p>
            <a:pPr algn="l" rtl="0"/>
            <a:r>
              <a:rPr lang="en-US" sz="2400" b="1" u="sng" dirty="0" smtClean="0">
                <a:solidFill>
                  <a:srgbClr val="1F497D">
                    <a:lumMod val="60000"/>
                    <a:lumOff val="40000"/>
                  </a:srgbClr>
                </a:solidFill>
                <a:latin typeface="Times New Roman" pitchFamily="18" charset="0"/>
                <a:cs typeface="Times New Roman" pitchFamily="18" charset="0"/>
              </a:rPr>
              <a:t>Antigenic </a:t>
            </a:r>
            <a:r>
              <a:rPr lang="en-US" sz="2400" b="1" u="sng" dirty="0" smtClean="0">
                <a:solidFill>
                  <a:srgbClr val="1F497D">
                    <a:lumMod val="60000"/>
                    <a:lumOff val="40000"/>
                  </a:srgbClr>
                </a:solidFill>
                <a:latin typeface="Times New Roman" pitchFamily="18" charset="0"/>
                <a:cs typeface="Times New Roman" pitchFamily="18" charset="0"/>
              </a:rPr>
              <a:t>structure</a:t>
            </a:r>
            <a:endParaRPr lang="ar-SA" dirty="0"/>
          </a:p>
        </p:txBody>
      </p:sp>
      <p:sp>
        <p:nvSpPr>
          <p:cNvPr id="3" name="Content Placeholder 2"/>
          <p:cNvSpPr>
            <a:spLocks noGrp="1"/>
          </p:cNvSpPr>
          <p:nvPr>
            <p:ph idx="1"/>
          </p:nvPr>
        </p:nvSpPr>
        <p:spPr>
          <a:xfrm>
            <a:off x="457200" y="706638"/>
            <a:ext cx="8172000" cy="5363999"/>
          </a:xfrm>
        </p:spPr>
        <p:txBody>
          <a:bodyPr>
            <a:normAutofit/>
          </a:bodyPr>
          <a:lstStyle/>
          <a:p>
            <a:pPr algn="l" rtl="0">
              <a:buNone/>
            </a:pPr>
            <a:r>
              <a:rPr lang="en-US" sz="2000" b="1" baseline="0" dirty="0" smtClean="0">
                <a:solidFill>
                  <a:srgbClr val="FF0000"/>
                </a:solidFill>
                <a:latin typeface="Times New Roman" pitchFamily="18" charset="0"/>
                <a:cs typeface="Times New Roman" pitchFamily="18" charset="0"/>
              </a:rPr>
              <a:t>3. </a:t>
            </a:r>
            <a:r>
              <a:rPr lang="en-US" sz="2000" b="1" dirty="0" smtClean="0">
                <a:solidFill>
                  <a:srgbClr val="FF0000"/>
                </a:solidFill>
                <a:latin typeface="Times New Roman"/>
                <a:ea typeface="Times New Roman"/>
                <a:cs typeface="Times New Roman"/>
              </a:rPr>
              <a:t>Polysaccharide capsule</a:t>
            </a:r>
            <a:r>
              <a:rPr lang="en-US" sz="2000" dirty="0" smtClean="0">
                <a:solidFill>
                  <a:srgbClr val="FF0000"/>
                </a:solidFill>
                <a:latin typeface="Times New Roman"/>
                <a:ea typeface="Times New Roman"/>
                <a:cs typeface="Times New Roman"/>
              </a:rPr>
              <a:t> </a:t>
            </a:r>
            <a:r>
              <a:rPr lang="en-US" sz="2000" dirty="0" smtClean="0">
                <a:latin typeface="Times New Roman"/>
                <a:ea typeface="Times New Roman"/>
                <a:cs typeface="Times New Roman"/>
              </a:rPr>
              <a:t>that plays a role in retarding </a:t>
            </a:r>
            <a:r>
              <a:rPr lang="en-US" sz="2000" dirty="0" err="1" smtClean="0">
                <a:latin typeface="Times New Roman"/>
                <a:ea typeface="Times New Roman"/>
                <a:cs typeface="Times New Roman"/>
              </a:rPr>
              <a:t>phagocytosis</a:t>
            </a:r>
            <a:r>
              <a:rPr lang="en-US" sz="2000" dirty="0" smtClean="0">
                <a:latin typeface="Times New Roman"/>
                <a:ea typeface="Times New Roman"/>
                <a:cs typeface="Times New Roman"/>
              </a:rPr>
              <a:t> </a:t>
            </a:r>
            <a:endParaRPr lang="en-US" sz="2000" dirty="0" smtClean="0">
              <a:latin typeface="Times New Roman"/>
              <a:ea typeface="Times New Roman"/>
              <a:cs typeface="Times New Roman"/>
            </a:endParaRPr>
          </a:p>
          <a:p>
            <a:pPr algn="l" rtl="0">
              <a:buNone/>
            </a:pPr>
            <a:r>
              <a:rPr lang="en-US" sz="2000" b="1" baseline="0" dirty="0" smtClean="0">
                <a:solidFill>
                  <a:srgbClr val="FF0000"/>
                </a:solidFill>
                <a:latin typeface="Times New Roman"/>
                <a:cs typeface="Times New Roman"/>
              </a:rPr>
              <a:t>4. </a:t>
            </a:r>
            <a:r>
              <a:rPr lang="en-US" sz="2000" b="1" baseline="0" dirty="0" smtClean="0">
                <a:solidFill>
                  <a:srgbClr val="FF0000"/>
                </a:solidFill>
                <a:latin typeface="Times New Roman" pitchFamily="18" charset="0"/>
                <a:cs typeface="Times New Roman" pitchFamily="18" charset="0"/>
              </a:rPr>
              <a:t>T </a:t>
            </a:r>
            <a:r>
              <a:rPr lang="en-US" sz="2000" b="1" baseline="0" dirty="0" smtClean="0">
                <a:solidFill>
                  <a:srgbClr val="FF0000"/>
                </a:solidFill>
                <a:latin typeface="Times New Roman" pitchFamily="18" charset="0"/>
                <a:cs typeface="Times New Roman" pitchFamily="18" charset="0"/>
              </a:rPr>
              <a:t>substance: </a:t>
            </a:r>
            <a:r>
              <a:rPr lang="en-US" sz="2000" baseline="0" dirty="0" smtClean="0">
                <a:latin typeface="Times New Roman" pitchFamily="18" charset="0"/>
                <a:cs typeface="Times New Roman" pitchFamily="18" charset="0"/>
              </a:rPr>
              <a:t>Acid and heat labile unlike M protein, and has </a:t>
            </a:r>
            <a:r>
              <a:rPr lang="en-US" sz="2000" baseline="0" dirty="0" smtClean="0">
                <a:latin typeface="Times New Roman" pitchFamily="18" charset="0"/>
                <a:cs typeface="Times New Roman" pitchFamily="18" charset="0"/>
              </a:rPr>
              <a:t>no relation </a:t>
            </a:r>
            <a:r>
              <a:rPr lang="en-US" sz="2000" baseline="0" dirty="0" smtClean="0">
                <a:latin typeface="Times New Roman" pitchFamily="18" charset="0"/>
                <a:cs typeface="Times New Roman" pitchFamily="18" charset="0"/>
              </a:rPr>
              <a:t>to virulence of streptococci.</a:t>
            </a:r>
          </a:p>
          <a:p>
            <a:pPr algn="l" rtl="0">
              <a:buNone/>
            </a:pPr>
            <a:r>
              <a:rPr lang="en-US" sz="2000" b="1" baseline="0" dirty="0" smtClean="0">
                <a:solidFill>
                  <a:srgbClr val="FF0000"/>
                </a:solidFill>
                <a:latin typeface="Times New Roman" pitchFamily="18" charset="0"/>
                <a:cs typeface="Times New Roman" pitchFamily="18" charset="0"/>
              </a:rPr>
              <a:t>5. R protein.</a:t>
            </a:r>
          </a:p>
          <a:p>
            <a:pPr algn="l" rtl="0">
              <a:buNone/>
            </a:pPr>
            <a:endParaRPr lang="en-US" sz="2000" b="1" dirty="0" smtClean="0">
              <a:solidFill>
                <a:srgbClr val="FF0000"/>
              </a:solidFill>
              <a:effectLst>
                <a:glow rad="228600">
                  <a:schemeClr val="accent3">
                    <a:satMod val="175000"/>
                    <a:alpha val="40000"/>
                  </a:schemeClr>
                </a:glow>
              </a:effectLst>
              <a:latin typeface="Times New Roman"/>
              <a:ea typeface="Times New Roman"/>
              <a:cs typeface="Times New Roman"/>
            </a:endParaRPr>
          </a:p>
          <a:p>
            <a:pPr algn="l" rtl="0">
              <a:buNone/>
            </a:pPr>
            <a:r>
              <a:rPr lang="en-US" sz="2000" b="1" u="sng" dirty="0" smtClean="0">
                <a:solidFill>
                  <a:srgbClr val="FF0000"/>
                </a:solidFill>
                <a:effectLst>
                  <a:glow rad="228600">
                    <a:schemeClr val="accent3">
                      <a:satMod val="175000"/>
                      <a:alpha val="40000"/>
                    </a:schemeClr>
                  </a:glow>
                </a:effectLst>
                <a:latin typeface="Times New Roman"/>
                <a:ea typeface="Times New Roman"/>
                <a:cs typeface="Times New Roman"/>
              </a:rPr>
              <a:t>Transmission</a:t>
            </a:r>
            <a:r>
              <a:rPr lang="en-US" sz="2000" u="sng" dirty="0" smtClean="0">
                <a:latin typeface="Times New Roman"/>
                <a:ea typeface="Times New Roman"/>
                <a:cs typeface="Times New Roman"/>
              </a:rPr>
              <a:t> </a:t>
            </a:r>
            <a:endParaRPr lang="en-US" sz="2000" u="sng" dirty="0" smtClean="0">
              <a:latin typeface="Times New Roman"/>
              <a:ea typeface="Times New Roman"/>
              <a:cs typeface="Times New Roman"/>
            </a:endParaRPr>
          </a:p>
          <a:p>
            <a:pPr algn="just" rtl="0">
              <a:lnSpc>
                <a:spcPct val="150000"/>
              </a:lnSpc>
              <a:buNone/>
            </a:pPr>
            <a:r>
              <a:rPr lang="en-US" sz="2000" dirty="0" smtClean="0">
                <a:latin typeface="Times New Roman"/>
                <a:ea typeface="Times New Roman"/>
                <a:cs typeface="Times New Roman"/>
              </a:rPr>
              <a:t> </a:t>
            </a:r>
            <a:r>
              <a:rPr lang="en-US" sz="2000" dirty="0" smtClean="0">
                <a:latin typeface="Times New Roman"/>
                <a:ea typeface="Times New Roman"/>
                <a:cs typeface="Times New Roman"/>
              </a:rPr>
              <a:t>           Most </a:t>
            </a:r>
            <a:r>
              <a:rPr lang="en-US" sz="2000" dirty="0" smtClean="0">
                <a:latin typeface="Times New Roman"/>
                <a:ea typeface="Times New Roman"/>
                <a:cs typeface="Times New Roman"/>
              </a:rPr>
              <a:t>streptococci are part of the normal flora of the human throat, skin, and intestines but produce disease when they gain access to tissues or blood. </a:t>
            </a:r>
            <a:r>
              <a:rPr lang="en-US" sz="2000" dirty="0" err="1" smtClean="0">
                <a:latin typeface="Times New Roman"/>
                <a:ea typeface="Times New Roman"/>
                <a:cs typeface="Times New Roman"/>
              </a:rPr>
              <a:t>Viridans</a:t>
            </a:r>
            <a:r>
              <a:rPr lang="en-US" sz="2000" dirty="0" smtClean="0">
                <a:latin typeface="Times New Roman"/>
                <a:ea typeface="Times New Roman"/>
                <a:cs typeface="Times New Roman"/>
              </a:rPr>
              <a:t> streptococci and </a:t>
            </a:r>
            <a:r>
              <a:rPr lang="en-US" sz="2000" i="1" dirty="0" smtClean="0">
                <a:latin typeface="Times New Roman"/>
                <a:ea typeface="Times New Roman"/>
                <a:cs typeface="Times New Roman"/>
              </a:rPr>
              <a:t>Str. </a:t>
            </a:r>
            <a:r>
              <a:rPr lang="en-US" sz="2000" i="1" dirty="0" err="1" smtClean="0">
                <a:latin typeface="Times New Roman"/>
                <a:ea typeface="Times New Roman"/>
                <a:cs typeface="Times New Roman"/>
              </a:rPr>
              <a:t>pneumoniae</a:t>
            </a:r>
            <a:r>
              <a:rPr lang="en-US" sz="2000" dirty="0" smtClean="0">
                <a:latin typeface="Times New Roman"/>
                <a:ea typeface="Times New Roman"/>
                <a:cs typeface="Times New Roman"/>
              </a:rPr>
              <a:t> are found chiefly in the </a:t>
            </a:r>
            <a:r>
              <a:rPr lang="en-US" sz="2000" dirty="0" err="1" smtClean="0">
                <a:latin typeface="Times New Roman"/>
                <a:ea typeface="Times New Roman"/>
                <a:cs typeface="Times New Roman"/>
              </a:rPr>
              <a:t>oropharynx</a:t>
            </a:r>
            <a:r>
              <a:rPr lang="en-US" sz="2000" dirty="0" smtClean="0">
                <a:latin typeface="Times New Roman"/>
                <a:ea typeface="Times New Roman"/>
                <a:cs typeface="Times New Roman"/>
              </a:rPr>
              <a:t>; </a:t>
            </a:r>
            <a:r>
              <a:rPr lang="en-US" sz="2000" i="1" dirty="0" smtClean="0">
                <a:latin typeface="Times New Roman"/>
                <a:ea typeface="Times New Roman"/>
                <a:cs typeface="Times New Roman"/>
              </a:rPr>
              <a:t>Str. </a:t>
            </a:r>
            <a:r>
              <a:rPr lang="en-US" sz="2000" i="1" dirty="0" err="1" smtClean="0">
                <a:latin typeface="Times New Roman"/>
                <a:ea typeface="Times New Roman"/>
                <a:cs typeface="Times New Roman"/>
              </a:rPr>
              <a:t>pyogenes</a:t>
            </a:r>
            <a:r>
              <a:rPr lang="en-US" sz="2000" dirty="0" smtClean="0">
                <a:latin typeface="Times New Roman"/>
                <a:ea typeface="Times New Roman"/>
                <a:cs typeface="Times New Roman"/>
              </a:rPr>
              <a:t> is found on the skin and in the </a:t>
            </a:r>
            <a:r>
              <a:rPr lang="en-US" sz="2000" dirty="0" err="1" smtClean="0">
                <a:latin typeface="Times New Roman"/>
                <a:ea typeface="Times New Roman"/>
                <a:cs typeface="Times New Roman"/>
              </a:rPr>
              <a:t>oropharynx</a:t>
            </a:r>
            <a:r>
              <a:rPr lang="en-US" sz="2000" dirty="0" smtClean="0">
                <a:latin typeface="Times New Roman"/>
                <a:ea typeface="Times New Roman"/>
                <a:cs typeface="Times New Roman"/>
              </a:rPr>
              <a:t> in small numbers; </a:t>
            </a:r>
            <a:r>
              <a:rPr lang="en-US" sz="2000" i="1" dirty="0" smtClean="0">
                <a:latin typeface="Times New Roman"/>
                <a:ea typeface="Times New Roman"/>
                <a:cs typeface="Times New Roman"/>
              </a:rPr>
              <a:t>Str. </a:t>
            </a:r>
            <a:r>
              <a:rPr lang="en-US" sz="2000" i="1" dirty="0" err="1" smtClean="0">
                <a:latin typeface="Times New Roman"/>
                <a:ea typeface="Times New Roman"/>
                <a:cs typeface="Times New Roman"/>
              </a:rPr>
              <a:t>agalactiae</a:t>
            </a:r>
            <a:r>
              <a:rPr lang="en-US" sz="2000" dirty="0" smtClean="0">
                <a:latin typeface="Times New Roman"/>
                <a:ea typeface="Times New Roman"/>
                <a:cs typeface="Times New Roman"/>
              </a:rPr>
              <a:t> occurs in the vagina and colon; and both the </a:t>
            </a:r>
            <a:r>
              <a:rPr lang="en-US" sz="2000" dirty="0" err="1" smtClean="0">
                <a:latin typeface="Times New Roman"/>
                <a:ea typeface="Times New Roman"/>
                <a:cs typeface="Times New Roman"/>
              </a:rPr>
              <a:t>enterococci</a:t>
            </a:r>
            <a:r>
              <a:rPr lang="en-US" sz="2000" dirty="0" smtClean="0">
                <a:latin typeface="Times New Roman"/>
                <a:ea typeface="Times New Roman"/>
                <a:cs typeface="Times New Roman"/>
              </a:rPr>
              <a:t> and anaerobic streptococci are located in the colon.</a:t>
            </a:r>
            <a:endParaRPr lang="en-US" sz="2000" b="1" baseline="0" dirty="0" smtClean="0">
              <a:solidFill>
                <a:srgbClr val="FF0000"/>
              </a:solidFill>
              <a:latin typeface="Times New Roman" pitchFamily="18" charset="0"/>
              <a:cs typeface="Times New Roman" pitchFamily="18" charset="0"/>
            </a:endParaRPr>
          </a:p>
          <a:p>
            <a:pPr algn="l" rtl="0">
              <a:buNone/>
            </a:pPr>
            <a:endParaRPr lang="en-US" sz="2000" b="1" dirty="0" smtClean="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3526</Words>
  <Application>Microsoft Office PowerPoint</Application>
  <PresentationFormat>On-screen Show (4:3)</PresentationFormat>
  <Paragraphs>276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Gram-Positive Cocci        Streptococci </vt:lpstr>
      <vt:lpstr>Streptococci of medical importance are listed in Table 1 </vt:lpstr>
      <vt:lpstr>Characteristics:</vt:lpstr>
      <vt:lpstr>Fig. 1 Streptococci </vt:lpstr>
      <vt:lpstr>The currently used classification is based on :</vt:lpstr>
      <vt:lpstr>One of the most important characteristics for identification of streptococci is the type of hemolysis.</vt:lpstr>
      <vt:lpstr>Classification of streptococci      Lancefield grouping of streptococci:</vt:lpstr>
      <vt:lpstr>Virulence factors Antigenic structure:</vt:lpstr>
      <vt:lpstr>Antigenic structure</vt:lpstr>
      <vt:lpstr> (Group A β-hemolytic streptococci) Streptococcus pyogenes</vt:lpstr>
      <vt:lpstr>Pathogenesis</vt:lpstr>
      <vt:lpstr>Slide 12</vt:lpstr>
      <vt:lpstr>Slide 13</vt:lpstr>
      <vt:lpstr>Clinical features</vt:lpstr>
      <vt:lpstr>      Clinical features</vt:lpstr>
      <vt:lpstr>Slide 16</vt:lpstr>
      <vt:lpstr>Acute glomerulonephritis </vt:lpstr>
      <vt:lpstr>Slide 18</vt:lpstr>
      <vt:lpstr>Slide 19</vt:lpstr>
      <vt:lpstr>Slide 20</vt:lpstr>
      <vt:lpstr>Nonenterococcal group D streptococci</vt:lpstr>
      <vt:lpstr>Non–β-Hemolytic Streptococci</vt:lpstr>
      <vt:lpstr>Viridans streptococci</vt:lpstr>
      <vt:lpstr>Peptostreptococci</vt:lpstr>
      <vt:lpstr>Laboratory Diagnosis</vt:lpstr>
      <vt:lpstr>Laboratory Diagnosis</vt:lpstr>
      <vt:lpstr>Laboratory Diagnosis</vt:lpstr>
      <vt:lpstr>Laboratory Diagnosis</vt:lpstr>
      <vt:lpstr>Laboratory Diagnosis</vt:lpstr>
      <vt:lpstr>Slide 30</vt:lpstr>
      <vt:lpstr>Slide 31</vt:lpstr>
      <vt:lpstr>Streptococcus pneumoniae </vt:lpstr>
      <vt:lpstr>   Antigenic structure</vt:lpstr>
      <vt:lpstr>Slide 34</vt:lpstr>
      <vt:lpstr>Treatment</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dc:title>
  <dc:creator>Nahrin</dc:creator>
  <cp:lastModifiedBy>Nahrin</cp:lastModifiedBy>
  <cp:revision>88</cp:revision>
  <dcterms:created xsi:type="dcterms:W3CDTF">2015-10-20T09:52:32Z</dcterms:created>
  <dcterms:modified xsi:type="dcterms:W3CDTF">2015-10-21T00:35:15Z</dcterms:modified>
</cp:coreProperties>
</file>